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vml" ContentType="application/vnd.openxmlformats-officedocument.vmlDrawing"/>
  <Default Extension="bin" ContentType="application/vnd.openxmlformats-officedocument.presentationml.printerSettings"/>
  <Default Extension="wdp" ContentType="image/vnd.ms-photo"/>
  <Default Extension="png" ContentType="image/png"/>
  <Default Extension="wmf" ContentType="image/x-wmf"/>
  <Default Extension="docx" ContentType="application/vnd.openxmlformats-officedocument.wordprocessingml.document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7"/>
  </p:notesMasterIdLst>
  <p:sldIdLst>
    <p:sldId id="390" r:id="rId2"/>
    <p:sldId id="514" r:id="rId3"/>
    <p:sldId id="515" r:id="rId4"/>
    <p:sldId id="516" r:id="rId5"/>
    <p:sldId id="509" r:id="rId6"/>
    <p:sldId id="510" r:id="rId7"/>
    <p:sldId id="511" r:id="rId8"/>
    <p:sldId id="365" r:id="rId9"/>
    <p:sldId id="343" r:id="rId10"/>
    <p:sldId id="506" r:id="rId11"/>
    <p:sldId id="483" r:id="rId12"/>
    <p:sldId id="475" r:id="rId13"/>
    <p:sldId id="477" r:id="rId14"/>
    <p:sldId id="476" r:id="rId15"/>
    <p:sldId id="482" r:id="rId16"/>
    <p:sldId id="379" r:id="rId17"/>
    <p:sldId id="503" r:id="rId18"/>
    <p:sldId id="480" r:id="rId19"/>
    <p:sldId id="386" r:id="rId20"/>
    <p:sldId id="387" r:id="rId21"/>
    <p:sldId id="489" r:id="rId22"/>
    <p:sldId id="481" r:id="rId23"/>
    <p:sldId id="490" r:id="rId24"/>
    <p:sldId id="491" r:id="rId25"/>
    <p:sldId id="498" r:id="rId26"/>
    <p:sldId id="471" r:id="rId27"/>
    <p:sldId id="373" r:id="rId28"/>
    <p:sldId id="374" r:id="rId29"/>
    <p:sldId id="492" r:id="rId30"/>
    <p:sldId id="473" r:id="rId31"/>
    <p:sldId id="472" r:id="rId32"/>
    <p:sldId id="513" r:id="rId33"/>
    <p:sldId id="504" r:id="rId34"/>
    <p:sldId id="512" r:id="rId35"/>
    <p:sldId id="488" r:id="rId36"/>
  </p:sldIdLst>
  <p:sldSz cx="9144000" cy="6858000" type="screen4x3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881" userDrawn="1">
          <p15:clr>
            <a:srgbClr val="A4A3A4"/>
          </p15:clr>
        </p15:guide>
        <p15:guide id="29" orient="horz" pos="3880" userDrawn="1">
          <p15:clr>
            <a:srgbClr val="A4A3A4"/>
          </p15:clr>
        </p15:guide>
        <p15:guide id="30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ridevi Sarma" initials="" lastIdx="1" clrIdx="0"/>
  <p:cmAuthor id="1" name="Sridevi Sarma" initials="SS" lastIdx="2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DB11"/>
    <a:srgbClr val="F6F60C"/>
    <a:srgbClr val="D29F33"/>
    <a:srgbClr val="96BEC3"/>
    <a:srgbClr val="78AAB4"/>
    <a:srgbClr val="C87DB5"/>
    <a:srgbClr val="000000"/>
    <a:srgbClr val="E6C8E6"/>
    <a:srgbClr val="304D5B"/>
    <a:srgbClr val="C87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73" autoAdjust="0"/>
    <p:restoredTop sz="98521" autoAdjust="0"/>
  </p:normalViewPr>
  <p:slideViewPr>
    <p:cSldViewPr>
      <p:cViewPr>
        <p:scale>
          <a:sx n="75" d="100"/>
          <a:sy n="75" d="100"/>
        </p:scale>
        <p:origin x="-1568" y="-392"/>
      </p:cViewPr>
      <p:guideLst>
        <p:guide orient="horz" pos="881"/>
        <p:guide orient="horz" pos="388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tags" Target="tags/tag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3076D4-F7C0-4921-9B0C-7B6AA9CE45F4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046903-F8E7-4083-8804-88915657F8E9}">
      <dgm:prSet phldrT="[Text]" custT="1"/>
      <dgm:spPr>
        <a:solidFill>
          <a:srgbClr val="304D5B"/>
        </a:solidFill>
      </dgm:spPr>
      <dgm:t>
        <a:bodyPr/>
        <a:lstStyle/>
        <a:p>
          <a:r>
            <a:rPr lang="en-US" sz="2400" dirty="0" smtClean="0"/>
            <a:t>EEG</a:t>
          </a:r>
          <a:endParaRPr lang="en-US" sz="1700" dirty="0" smtClean="0"/>
        </a:p>
        <a:p>
          <a:r>
            <a:rPr lang="en-US" sz="1600" dirty="0" smtClean="0">
              <a:solidFill>
                <a:schemeClr val="bg1"/>
              </a:solidFill>
            </a:rPr>
            <a:t>42</a:t>
          </a:r>
          <a:r>
            <a:rPr lang="en-US" sz="1600" dirty="0" smtClean="0">
              <a:solidFill>
                <a:srgbClr val="000000"/>
              </a:solidFill>
            </a:rPr>
            <a:t> (</a:t>
          </a:r>
          <a:r>
            <a:rPr lang="en-US" sz="1600" dirty="0" smtClean="0">
              <a:solidFill>
                <a:srgbClr val="92D050"/>
              </a:solidFill>
            </a:rPr>
            <a:t>25 S</a:t>
          </a:r>
          <a:r>
            <a:rPr lang="en-US" sz="1600" dirty="0" smtClean="0">
              <a:solidFill>
                <a:srgbClr val="000000"/>
              </a:solidFill>
            </a:rPr>
            <a:t>, </a:t>
          </a:r>
          <a:r>
            <a:rPr lang="en-US" sz="1600" dirty="0" smtClean="0">
              <a:solidFill>
                <a:srgbClr val="FFC000"/>
              </a:solidFill>
            </a:rPr>
            <a:t>17 F</a:t>
          </a:r>
          <a:r>
            <a:rPr lang="en-US" sz="1600" dirty="0" smtClean="0">
              <a:solidFill>
                <a:srgbClr val="000000"/>
              </a:solidFill>
            </a:rPr>
            <a:t>)</a:t>
          </a:r>
        </a:p>
      </dgm:t>
    </dgm:pt>
    <dgm:pt modelId="{38E6AEE3-7DB6-4D1B-A16B-2DF615AC8E87}" type="parTrans" cxnId="{DBB17E07-4421-409B-B075-16C5972E5265}">
      <dgm:prSet/>
      <dgm:spPr/>
      <dgm:t>
        <a:bodyPr/>
        <a:lstStyle/>
        <a:p>
          <a:endParaRPr lang="en-US"/>
        </a:p>
      </dgm:t>
    </dgm:pt>
    <dgm:pt modelId="{222B655F-61CB-4348-A439-60F3E80E19DE}" type="sibTrans" cxnId="{DBB17E07-4421-409B-B075-16C5972E5265}">
      <dgm:prSet/>
      <dgm:spPr/>
      <dgm:t>
        <a:bodyPr/>
        <a:lstStyle/>
        <a:p>
          <a:endParaRPr lang="en-US"/>
        </a:p>
      </dgm:t>
    </dgm:pt>
    <dgm:pt modelId="{56671574-86A5-4A09-BF6F-3CDC2D3280C3}">
      <dgm:prSet phldrT="[Text]" custT="1"/>
      <dgm:spPr>
        <a:solidFill>
          <a:srgbClr val="304D5B"/>
        </a:solidFill>
      </dgm:spPr>
      <dgm:t>
        <a:bodyPr/>
        <a:lstStyle/>
        <a:p>
          <a:r>
            <a:rPr lang="en-US" sz="2400" dirty="0" err="1" smtClean="0"/>
            <a:t>iEEG</a:t>
          </a:r>
          <a:r>
            <a:rPr lang="en-US" sz="2400" dirty="0" smtClean="0"/>
            <a:t>/</a:t>
          </a:r>
          <a:r>
            <a:rPr lang="en-US" sz="2400" dirty="0" err="1" smtClean="0"/>
            <a:t>ECoG</a:t>
          </a:r>
          <a:endParaRPr lang="en-US" sz="2400" dirty="0" smtClean="0"/>
        </a:p>
        <a:p>
          <a:r>
            <a:rPr lang="en-US" sz="1600" dirty="0" smtClean="0">
              <a:solidFill>
                <a:schemeClr val="bg1"/>
              </a:solidFill>
            </a:rPr>
            <a:t>20</a:t>
          </a:r>
          <a:r>
            <a:rPr lang="en-US" sz="1600" dirty="0" smtClean="0">
              <a:solidFill>
                <a:srgbClr val="000000"/>
              </a:solidFill>
            </a:rPr>
            <a:t> (</a:t>
          </a:r>
          <a:r>
            <a:rPr lang="en-US" sz="1600" dirty="0" smtClean="0">
              <a:solidFill>
                <a:srgbClr val="92D050"/>
              </a:solidFill>
            </a:rPr>
            <a:t>10 S</a:t>
          </a:r>
          <a:r>
            <a:rPr lang="en-US" sz="1600" dirty="0" smtClean="0">
              <a:solidFill>
                <a:srgbClr val="000000"/>
              </a:solidFill>
            </a:rPr>
            <a:t>, </a:t>
          </a:r>
          <a:r>
            <a:rPr lang="en-US" sz="1600" dirty="0" smtClean="0">
              <a:solidFill>
                <a:srgbClr val="FFC000"/>
              </a:solidFill>
            </a:rPr>
            <a:t>10 F</a:t>
          </a:r>
          <a:r>
            <a:rPr lang="en-US" sz="1600" dirty="0" smtClean="0">
              <a:solidFill>
                <a:srgbClr val="000000"/>
              </a:solidFill>
            </a:rPr>
            <a:t>)</a:t>
          </a:r>
          <a:endParaRPr lang="en-US" sz="1600" dirty="0">
            <a:solidFill>
              <a:srgbClr val="000000"/>
            </a:solidFill>
          </a:endParaRPr>
        </a:p>
      </dgm:t>
    </dgm:pt>
    <dgm:pt modelId="{C79FEC71-C5D6-420B-876B-F97787A60389}" type="parTrans" cxnId="{418211FD-0F4F-45FC-88D5-BB15671B6B31}">
      <dgm:prSet/>
      <dgm:spPr/>
      <dgm:t>
        <a:bodyPr/>
        <a:lstStyle/>
        <a:p>
          <a:endParaRPr lang="en-US"/>
        </a:p>
      </dgm:t>
    </dgm:pt>
    <dgm:pt modelId="{0BB158C9-8EEC-4F04-8AB9-CB8B88C5D089}" type="sibTrans" cxnId="{418211FD-0F4F-45FC-88D5-BB15671B6B31}">
      <dgm:prSet/>
      <dgm:spPr/>
      <dgm:t>
        <a:bodyPr/>
        <a:lstStyle/>
        <a:p>
          <a:endParaRPr lang="en-US"/>
        </a:p>
      </dgm:t>
    </dgm:pt>
    <dgm:pt modelId="{EBC778E4-D7BF-42A7-978B-1E5602FDEA8C}">
      <dgm:prSet phldrT="[Text]" custT="1"/>
      <dgm:spPr>
        <a:solidFill>
          <a:srgbClr val="304D5B"/>
        </a:solidFill>
      </dgm:spPr>
      <dgm:t>
        <a:bodyPr/>
        <a:lstStyle/>
        <a:p>
          <a:r>
            <a:rPr lang="en-US" sz="2400" dirty="0" err="1" smtClean="0"/>
            <a:t>sEEG</a:t>
          </a:r>
          <a:endParaRPr lang="en-US" sz="2400" dirty="0" smtClean="0"/>
        </a:p>
        <a:p>
          <a:r>
            <a:rPr lang="en-US" sz="1600" dirty="0" smtClean="0">
              <a:solidFill>
                <a:schemeClr val="bg1"/>
              </a:solidFill>
            </a:rPr>
            <a:t>22</a:t>
          </a:r>
          <a:r>
            <a:rPr lang="en-US" sz="1600" dirty="0" smtClean="0">
              <a:solidFill>
                <a:srgbClr val="000000"/>
              </a:solidFill>
            </a:rPr>
            <a:t> (</a:t>
          </a:r>
          <a:r>
            <a:rPr lang="en-US" sz="1600" dirty="0" smtClean="0">
              <a:solidFill>
                <a:srgbClr val="92D050"/>
              </a:solidFill>
            </a:rPr>
            <a:t>15 S</a:t>
          </a:r>
          <a:r>
            <a:rPr lang="en-US" sz="1600" dirty="0" smtClean="0">
              <a:solidFill>
                <a:srgbClr val="000000"/>
              </a:solidFill>
            </a:rPr>
            <a:t>, </a:t>
          </a:r>
          <a:r>
            <a:rPr lang="en-US" sz="1600" dirty="0" smtClean="0">
              <a:solidFill>
                <a:srgbClr val="FFC000"/>
              </a:solidFill>
            </a:rPr>
            <a:t>7 F</a:t>
          </a:r>
          <a:r>
            <a:rPr lang="en-US" sz="1600" dirty="0" smtClean="0">
              <a:solidFill>
                <a:srgbClr val="000000"/>
              </a:solidFill>
            </a:rPr>
            <a:t>)</a:t>
          </a:r>
        </a:p>
      </dgm:t>
    </dgm:pt>
    <dgm:pt modelId="{7C8ED980-F579-423C-A40A-7114C8833BEE}" type="parTrans" cxnId="{28248F3A-3F5F-41AF-8539-B914344F7A0D}">
      <dgm:prSet/>
      <dgm:spPr/>
      <dgm:t>
        <a:bodyPr/>
        <a:lstStyle/>
        <a:p>
          <a:endParaRPr lang="en-US"/>
        </a:p>
      </dgm:t>
    </dgm:pt>
    <dgm:pt modelId="{9D2EDA64-723F-448A-B7BD-A9E2DE18171C}" type="sibTrans" cxnId="{28248F3A-3F5F-41AF-8539-B914344F7A0D}">
      <dgm:prSet/>
      <dgm:spPr/>
      <dgm:t>
        <a:bodyPr/>
        <a:lstStyle/>
        <a:p>
          <a:endParaRPr lang="en-US"/>
        </a:p>
      </dgm:t>
    </dgm:pt>
    <dgm:pt modelId="{792FCF86-66D3-470B-9A9A-D419521A27BB}">
      <dgm:prSet phldrT="[Text]" custT="1"/>
      <dgm:spPr>
        <a:solidFill>
          <a:srgbClr val="304D5B"/>
        </a:solidFill>
      </dgm:spPr>
      <dgm:t>
        <a:bodyPr/>
        <a:lstStyle/>
        <a:p>
          <a:r>
            <a:rPr lang="en-US" sz="2400" dirty="0" smtClean="0"/>
            <a:t>Occipital</a:t>
          </a:r>
        </a:p>
        <a:p>
          <a:r>
            <a:rPr lang="en-US" sz="1600" dirty="0" smtClean="0">
              <a:solidFill>
                <a:schemeClr val="bg1"/>
              </a:solidFill>
            </a:rPr>
            <a:t>8</a:t>
          </a:r>
          <a:r>
            <a:rPr lang="en-US" sz="1600" dirty="0" smtClean="0">
              <a:solidFill>
                <a:srgbClr val="000000"/>
              </a:solidFill>
            </a:rPr>
            <a:t> (</a:t>
          </a:r>
          <a:r>
            <a:rPr lang="en-US" sz="1600" dirty="0" smtClean="0">
              <a:solidFill>
                <a:srgbClr val="92D050"/>
              </a:solidFill>
            </a:rPr>
            <a:t>4 S</a:t>
          </a:r>
          <a:r>
            <a:rPr lang="en-US" sz="1600" dirty="0" smtClean="0">
              <a:solidFill>
                <a:srgbClr val="000000"/>
              </a:solidFill>
            </a:rPr>
            <a:t>, </a:t>
          </a:r>
          <a:r>
            <a:rPr lang="en-US" sz="1600" dirty="0" smtClean="0">
              <a:solidFill>
                <a:srgbClr val="FFC000"/>
              </a:solidFill>
            </a:rPr>
            <a:t>4 F</a:t>
          </a:r>
          <a:r>
            <a:rPr lang="en-US" sz="1600" dirty="0" smtClean="0">
              <a:solidFill>
                <a:srgbClr val="000000"/>
              </a:solidFill>
            </a:rPr>
            <a:t>)</a:t>
          </a:r>
        </a:p>
      </dgm:t>
    </dgm:pt>
    <dgm:pt modelId="{1E935E10-59C5-4803-AB7C-D3CF022019A7}" type="parTrans" cxnId="{B44D031A-00B5-4E3D-B588-3687BE457426}">
      <dgm:prSet/>
      <dgm:spPr/>
      <dgm:t>
        <a:bodyPr/>
        <a:lstStyle/>
        <a:p>
          <a:endParaRPr lang="en-US"/>
        </a:p>
      </dgm:t>
    </dgm:pt>
    <dgm:pt modelId="{B1A213E2-02F0-4849-B7B4-1341B7E262A8}" type="sibTrans" cxnId="{B44D031A-00B5-4E3D-B588-3687BE457426}">
      <dgm:prSet/>
      <dgm:spPr/>
      <dgm:t>
        <a:bodyPr/>
        <a:lstStyle/>
        <a:p>
          <a:endParaRPr lang="en-US"/>
        </a:p>
      </dgm:t>
    </dgm:pt>
    <dgm:pt modelId="{D8F8FF5E-9809-433A-861B-A720B0EA33C4}">
      <dgm:prSet phldrT="[Text]" custT="1"/>
      <dgm:spPr>
        <a:solidFill>
          <a:srgbClr val="304D5B"/>
        </a:solidFill>
      </dgm:spPr>
      <dgm:t>
        <a:bodyPr/>
        <a:lstStyle/>
        <a:p>
          <a:r>
            <a:rPr lang="en-US" sz="2400" dirty="0" smtClean="0"/>
            <a:t>Temporal</a:t>
          </a:r>
        </a:p>
        <a:p>
          <a:r>
            <a:rPr lang="en-US" sz="1600" dirty="0" smtClean="0">
              <a:solidFill>
                <a:schemeClr val="bg1"/>
              </a:solidFill>
            </a:rPr>
            <a:t>15</a:t>
          </a:r>
          <a:r>
            <a:rPr lang="en-US" sz="1600" dirty="0" smtClean="0">
              <a:solidFill>
                <a:srgbClr val="000000"/>
              </a:solidFill>
            </a:rPr>
            <a:t> (</a:t>
          </a:r>
          <a:r>
            <a:rPr lang="en-US" sz="1600" dirty="0" smtClean="0">
              <a:solidFill>
                <a:srgbClr val="92D050"/>
              </a:solidFill>
            </a:rPr>
            <a:t>8 S</a:t>
          </a:r>
          <a:r>
            <a:rPr lang="en-US" sz="1600" dirty="0" smtClean="0">
              <a:solidFill>
                <a:srgbClr val="000000"/>
              </a:solidFill>
            </a:rPr>
            <a:t>, </a:t>
          </a:r>
          <a:r>
            <a:rPr lang="en-US" sz="1600" dirty="0" smtClean="0">
              <a:solidFill>
                <a:srgbClr val="FFC000"/>
              </a:solidFill>
            </a:rPr>
            <a:t>7 F</a:t>
          </a:r>
          <a:r>
            <a:rPr lang="en-US" sz="1600" dirty="0" smtClean="0">
              <a:solidFill>
                <a:srgbClr val="000000"/>
              </a:solidFill>
            </a:rPr>
            <a:t>)</a:t>
          </a:r>
          <a:br>
            <a:rPr lang="en-US" sz="1600" dirty="0" smtClean="0">
              <a:solidFill>
                <a:srgbClr val="000000"/>
              </a:solidFill>
            </a:rPr>
          </a:br>
          <a:endParaRPr lang="en-US" sz="1600" dirty="0">
            <a:solidFill>
              <a:srgbClr val="000000"/>
            </a:solidFill>
          </a:endParaRPr>
        </a:p>
      </dgm:t>
    </dgm:pt>
    <dgm:pt modelId="{D8A4E0D1-1636-4297-924F-6BE01BB0D6B8}" type="parTrans" cxnId="{24977BC2-A70C-4307-B5F7-350861390338}">
      <dgm:prSet/>
      <dgm:spPr/>
      <dgm:t>
        <a:bodyPr/>
        <a:lstStyle/>
        <a:p>
          <a:endParaRPr lang="en-US"/>
        </a:p>
      </dgm:t>
    </dgm:pt>
    <dgm:pt modelId="{6AF363C4-5C23-46FC-B5F3-3262CDF29EE5}" type="sibTrans" cxnId="{24977BC2-A70C-4307-B5F7-350861390338}">
      <dgm:prSet/>
      <dgm:spPr/>
      <dgm:t>
        <a:bodyPr/>
        <a:lstStyle/>
        <a:p>
          <a:endParaRPr lang="en-US"/>
        </a:p>
      </dgm:t>
    </dgm:pt>
    <dgm:pt modelId="{7B805942-2CD3-4E90-A84B-123A2E5ACA3B}">
      <dgm:prSet phldrT="[Text]" custT="1"/>
      <dgm:spPr>
        <a:solidFill>
          <a:srgbClr val="304D5B"/>
        </a:solidFill>
      </dgm:spPr>
      <dgm:t>
        <a:bodyPr/>
        <a:lstStyle/>
        <a:p>
          <a:r>
            <a:rPr lang="en-US" sz="2400" dirty="0" smtClean="0"/>
            <a:t>Occipital</a:t>
          </a:r>
        </a:p>
        <a:p>
          <a:r>
            <a:rPr lang="en-US" sz="1600" dirty="0" smtClean="0">
              <a:solidFill>
                <a:schemeClr val="bg1"/>
              </a:solidFill>
            </a:rPr>
            <a:t>7</a:t>
          </a:r>
          <a:r>
            <a:rPr lang="en-US" sz="1600" dirty="0" smtClean="0">
              <a:solidFill>
                <a:srgbClr val="000000"/>
              </a:solidFill>
            </a:rPr>
            <a:t> (</a:t>
          </a:r>
          <a:r>
            <a:rPr lang="en-US" sz="1600" dirty="0" smtClean="0">
              <a:solidFill>
                <a:srgbClr val="92D050"/>
              </a:solidFill>
            </a:rPr>
            <a:t>4 S</a:t>
          </a:r>
          <a:r>
            <a:rPr lang="en-US" sz="1600" dirty="0" smtClean="0">
              <a:solidFill>
                <a:srgbClr val="000000"/>
              </a:solidFill>
            </a:rPr>
            <a:t>, </a:t>
          </a:r>
          <a:r>
            <a:rPr lang="en-US" sz="1600" dirty="0" smtClean="0">
              <a:solidFill>
                <a:srgbClr val="FFC000"/>
              </a:solidFill>
            </a:rPr>
            <a:t>3 F</a:t>
          </a:r>
          <a:r>
            <a:rPr lang="en-US" sz="1600" dirty="0" smtClean="0">
              <a:solidFill>
                <a:srgbClr val="000000"/>
              </a:solidFill>
            </a:rPr>
            <a:t>)</a:t>
          </a:r>
        </a:p>
      </dgm:t>
    </dgm:pt>
    <dgm:pt modelId="{E077F597-6778-4D4D-B803-25EB4FA852B3}" type="parTrans" cxnId="{6AEE809D-0149-44F4-8933-6B4A7410DE35}">
      <dgm:prSet/>
      <dgm:spPr/>
      <dgm:t>
        <a:bodyPr/>
        <a:lstStyle/>
        <a:p>
          <a:endParaRPr lang="en-US"/>
        </a:p>
      </dgm:t>
    </dgm:pt>
    <dgm:pt modelId="{94A87AF5-6262-4573-B101-7A6A884B0CF4}" type="sibTrans" cxnId="{6AEE809D-0149-44F4-8933-6B4A7410DE35}">
      <dgm:prSet/>
      <dgm:spPr/>
      <dgm:t>
        <a:bodyPr/>
        <a:lstStyle/>
        <a:p>
          <a:endParaRPr lang="en-US"/>
        </a:p>
      </dgm:t>
    </dgm:pt>
    <dgm:pt modelId="{F2DDC1AD-B8AA-4201-8C11-24F7816DD998}">
      <dgm:prSet phldrT="[Text]" custT="1"/>
      <dgm:spPr>
        <a:solidFill>
          <a:srgbClr val="304D5B"/>
        </a:solidFill>
      </dgm:spPr>
      <dgm:t>
        <a:bodyPr/>
        <a:lstStyle/>
        <a:p>
          <a:r>
            <a:rPr lang="en-US" sz="2400" dirty="0" smtClean="0"/>
            <a:t>Temporal</a:t>
          </a:r>
        </a:p>
        <a:p>
          <a:r>
            <a:rPr lang="en-US" sz="1600" dirty="0" smtClean="0">
              <a:solidFill>
                <a:schemeClr val="bg1"/>
              </a:solidFill>
            </a:rPr>
            <a:t>18</a:t>
          </a:r>
          <a:r>
            <a:rPr lang="en-US" sz="1600" dirty="0" smtClean="0">
              <a:solidFill>
                <a:srgbClr val="000000"/>
              </a:solidFill>
            </a:rPr>
            <a:t> (</a:t>
          </a:r>
          <a:r>
            <a:rPr lang="en-US" sz="1600" dirty="0" smtClean="0">
              <a:solidFill>
                <a:srgbClr val="92D050"/>
              </a:solidFill>
            </a:rPr>
            <a:t>13 S</a:t>
          </a:r>
          <a:r>
            <a:rPr lang="en-US" sz="1600" dirty="0" smtClean="0">
              <a:solidFill>
                <a:srgbClr val="000000"/>
              </a:solidFill>
            </a:rPr>
            <a:t>, </a:t>
          </a:r>
          <a:r>
            <a:rPr lang="en-US" sz="1600" dirty="0" smtClean="0">
              <a:solidFill>
                <a:srgbClr val="FFC000"/>
              </a:solidFill>
            </a:rPr>
            <a:t>5 F</a:t>
          </a:r>
          <a:r>
            <a:rPr lang="en-US" sz="1600" dirty="0" smtClean="0">
              <a:solidFill>
                <a:srgbClr val="000000"/>
              </a:solidFill>
            </a:rPr>
            <a:t>)</a:t>
          </a:r>
        </a:p>
      </dgm:t>
    </dgm:pt>
    <dgm:pt modelId="{4F391271-E3CC-41EB-890C-95888E7BFB3B}" type="parTrans" cxnId="{03BB6E20-DE38-4CB6-81BB-20E9F2EE5E91}">
      <dgm:prSet/>
      <dgm:spPr/>
      <dgm:t>
        <a:bodyPr/>
        <a:lstStyle/>
        <a:p>
          <a:endParaRPr lang="en-US"/>
        </a:p>
      </dgm:t>
    </dgm:pt>
    <dgm:pt modelId="{BFFD1150-583B-49A2-A180-89073AF91150}" type="sibTrans" cxnId="{03BB6E20-DE38-4CB6-81BB-20E9F2EE5E91}">
      <dgm:prSet/>
      <dgm:spPr/>
      <dgm:t>
        <a:bodyPr/>
        <a:lstStyle/>
        <a:p>
          <a:endParaRPr lang="en-US"/>
        </a:p>
      </dgm:t>
    </dgm:pt>
    <dgm:pt modelId="{9D9A8032-960F-47AB-952A-A19ECB5C5308}" type="pres">
      <dgm:prSet presAssocID="{FB3076D4-F7C0-4921-9B0C-7B6AA9CE45F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10A01A-D144-4C47-994F-FB41BC97EE46}" type="pres">
      <dgm:prSet presAssocID="{FB3076D4-F7C0-4921-9B0C-7B6AA9CE45F4}" presName="hierFlow" presStyleCnt="0"/>
      <dgm:spPr/>
    </dgm:pt>
    <dgm:pt modelId="{3F3E107D-A616-4A65-BCB5-6661953C841F}" type="pres">
      <dgm:prSet presAssocID="{FB3076D4-F7C0-4921-9B0C-7B6AA9CE45F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476DACB-D1C3-4111-B660-84A046F04ABA}" type="pres">
      <dgm:prSet presAssocID="{2B046903-F8E7-4083-8804-88915657F8E9}" presName="Name14" presStyleCnt="0"/>
      <dgm:spPr/>
    </dgm:pt>
    <dgm:pt modelId="{E0292E9D-41AB-4B46-A8AA-66D7CDFA7AD8}" type="pres">
      <dgm:prSet presAssocID="{2B046903-F8E7-4083-8804-88915657F8E9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6B3099-0A51-4C4F-ABB4-2B9255B28712}" type="pres">
      <dgm:prSet presAssocID="{2B046903-F8E7-4083-8804-88915657F8E9}" presName="hierChild2" presStyleCnt="0"/>
      <dgm:spPr/>
    </dgm:pt>
    <dgm:pt modelId="{E2CB61E2-4326-49C6-919E-D2B484076792}" type="pres">
      <dgm:prSet presAssocID="{C79FEC71-C5D6-420B-876B-F97787A60389}" presName="Name19" presStyleLbl="parChTrans1D2" presStyleIdx="0" presStyleCnt="2"/>
      <dgm:spPr/>
      <dgm:t>
        <a:bodyPr/>
        <a:lstStyle/>
        <a:p>
          <a:endParaRPr lang="en-US"/>
        </a:p>
      </dgm:t>
    </dgm:pt>
    <dgm:pt modelId="{FD99543F-F662-4625-B607-2D6C255C9585}" type="pres">
      <dgm:prSet presAssocID="{56671574-86A5-4A09-BF6F-3CDC2D3280C3}" presName="Name21" presStyleCnt="0"/>
      <dgm:spPr/>
    </dgm:pt>
    <dgm:pt modelId="{EA17701A-C9CE-4D55-BCEB-A56FECAE47F5}" type="pres">
      <dgm:prSet presAssocID="{56671574-86A5-4A09-BF6F-3CDC2D3280C3}" presName="level2Shape" presStyleLbl="node2" presStyleIdx="0" presStyleCnt="2"/>
      <dgm:spPr/>
      <dgm:t>
        <a:bodyPr/>
        <a:lstStyle/>
        <a:p>
          <a:endParaRPr lang="en-US"/>
        </a:p>
      </dgm:t>
    </dgm:pt>
    <dgm:pt modelId="{4904513A-A7D0-4B62-A84F-82666C6A0769}" type="pres">
      <dgm:prSet presAssocID="{56671574-86A5-4A09-BF6F-3CDC2D3280C3}" presName="hierChild3" presStyleCnt="0"/>
      <dgm:spPr/>
    </dgm:pt>
    <dgm:pt modelId="{BD5968B0-EB39-48BC-A1D8-26E1B4385036}" type="pres">
      <dgm:prSet presAssocID="{1E935E10-59C5-4803-AB7C-D3CF022019A7}" presName="Name19" presStyleLbl="parChTrans1D3" presStyleIdx="0" presStyleCnt="4"/>
      <dgm:spPr/>
      <dgm:t>
        <a:bodyPr/>
        <a:lstStyle/>
        <a:p>
          <a:endParaRPr lang="en-US"/>
        </a:p>
      </dgm:t>
    </dgm:pt>
    <dgm:pt modelId="{96F392B1-AEFF-4244-845B-56D15F17EAC1}" type="pres">
      <dgm:prSet presAssocID="{792FCF86-66D3-470B-9A9A-D419521A27BB}" presName="Name21" presStyleCnt="0"/>
      <dgm:spPr/>
    </dgm:pt>
    <dgm:pt modelId="{BC3AA878-30C5-40ED-8491-49E009CC4E7E}" type="pres">
      <dgm:prSet presAssocID="{792FCF86-66D3-470B-9A9A-D419521A27BB}" presName="level2Shape" presStyleLbl="node3" presStyleIdx="0" presStyleCnt="4"/>
      <dgm:spPr/>
      <dgm:t>
        <a:bodyPr/>
        <a:lstStyle/>
        <a:p>
          <a:endParaRPr lang="en-US"/>
        </a:p>
      </dgm:t>
    </dgm:pt>
    <dgm:pt modelId="{C57B457A-9D7E-4F00-A0C1-927CA95ED0AB}" type="pres">
      <dgm:prSet presAssocID="{792FCF86-66D3-470B-9A9A-D419521A27BB}" presName="hierChild3" presStyleCnt="0"/>
      <dgm:spPr/>
    </dgm:pt>
    <dgm:pt modelId="{6690BC95-E1CA-4001-90AC-346548C25BBF}" type="pres">
      <dgm:prSet presAssocID="{D8A4E0D1-1636-4297-924F-6BE01BB0D6B8}" presName="Name19" presStyleLbl="parChTrans1D3" presStyleIdx="1" presStyleCnt="4"/>
      <dgm:spPr/>
      <dgm:t>
        <a:bodyPr/>
        <a:lstStyle/>
        <a:p>
          <a:endParaRPr lang="en-US"/>
        </a:p>
      </dgm:t>
    </dgm:pt>
    <dgm:pt modelId="{9F4C186E-0140-4391-8E5B-AE4C796237F5}" type="pres">
      <dgm:prSet presAssocID="{D8F8FF5E-9809-433A-861B-A720B0EA33C4}" presName="Name21" presStyleCnt="0"/>
      <dgm:spPr/>
    </dgm:pt>
    <dgm:pt modelId="{AA6108AF-6B9B-460A-9AA8-060D2E44E2A8}" type="pres">
      <dgm:prSet presAssocID="{D8F8FF5E-9809-433A-861B-A720B0EA33C4}" presName="level2Shape" presStyleLbl="node3" presStyleIdx="1" presStyleCnt="4"/>
      <dgm:spPr/>
      <dgm:t>
        <a:bodyPr/>
        <a:lstStyle/>
        <a:p>
          <a:endParaRPr lang="en-US"/>
        </a:p>
      </dgm:t>
    </dgm:pt>
    <dgm:pt modelId="{98EB0FBA-6033-4B39-9D9D-460A56EA18EE}" type="pres">
      <dgm:prSet presAssocID="{D8F8FF5E-9809-433A-861B-A720B0EA33C4}" presName="hierChild3" presStyleCnt="0"/>
      <dgm:spPr/>
    </dgm:pt>
    <dgm:pt modelId="{9E940CEB-877B-4D03-A969-CAA4D9DF55A5}" type="pres">
      <dgm:prSet presAssocID="{7C8ED980-F579-423C-A40A-7114C8833BEE}" presName="Name19" presStyleLbl="parChTrans1D2" presStyleIdx="1" presStyleCnt="2"/>
      <dgm:spPr/>
      <dgm:t>
        <a:bodyPr/>
        <a:lstStyle/>
        <a:p>
          <a:endParaRPr lang="en-US"/>
        </a:p>
      </dgm:t>
    </dgm:pt>
    <dgm:pt modelId="{AB703A4E-5A6D-4F55-BF3E-A1C2A5B98953}" type="pres">
      <dgm:prSet presAssocID="{EBC778E4-D7BF-42A7-978B-1E5602FDEA8C}" presName="Name21" presStyleCnt="0"/>
      <dgm:spPr/>
    </dgm:pt>
    <dgm:pt modelId="{5AFF59C8-9489-40E5-9E48-5BC2CB2332B8}" type="pres">
      <dgm:prSet presAssocID="{EBC778E4-D7BF-42A7-978B-1E5602FDEA8C}" presName="level2Shape" presStyleLbl="node2" presStyleIdx="1" presStyleCnt="2"/>
      <dgm:spPr/>
      <dgm:t>
        <a:bodyPr/>
        <a:lstStyle/>
        <a:p>
          <a:endParaRPr lang="en-US"/>
        </a:p>
      </dgm:t>
    </dgm:pt>
    <dgm:pt modelId="{1F223466-8E40-45A9-94CA-79B837AAB22B}" type="pres">
      <dgm:prSet presAssocID="{EBC778E4-D7BF-42A7-978B-1E5602FDEA8C}" presName="hierChild3" presStyleCnt="0"/>
      <dgm:spPr/>
    </dgm:pt>
    <dgm:pt modelId="{D28011E5-D95A-4BF4-A6DD-BCB4DE2A4432}" type="pres">
      <dgm:prSet presAssocID="{E077F597-6778-4D4D-B803-25EB4FA852B3}" presName="Name19" presStyleLbl="parChTrans1D3" presStyleIdx="2" presStyleCnt="4"/>
      <dgm:spPr/>
      <dgm:t>
        <a:bodyPr/>
        <a:lstStyle/>
        <a:p>
          <a:endParaRPr lang="en-US"/>
        </a:p>
      </dgm:t>
    </dgm:pt>
    <dgm:pt modelId="{EB27DDCB-3041-4D61-8141-8E26C35DE43E}" type="pres">
      <dgm:prSet presAssocID="{7B805942-2CD3-4E90-A84B-123A2E5ACA3B}" presName="Name21" presStyleCnt="0"/>
      <dgm:spPr/>
    </dgm:pt>
    <dgm:pt modelId="{D46CBDDD-90A5-4511-A838-547874FA01F4}" type="pres">
      <dgm:prSet presAssocID="{7B805942-2CD3-4E90-A84B-123A2E5ACA3B}" presName="level2Shape" presStyleLbl="node3" presStyleIdx="2" presStyleCnt="4"/>
      <dgm:spPr/>
      <dgm:t>
        <a:bodyPr/>
        <a:lstStyle/>
        <a:p>
          <a:endParaRPr lang="en-US"/>
        </a:p>
      </dgm:t>
    </dgm:pt>
    <dgm:pt modelId="{5648A8EE-CB4F-4ED4-94EF-8081FECB8F0F}" type="pres">
      <dgm:prSet presAssocID="{7B805942-2CD3-4E90-A84B-123A2E5ACA3B}" presName="hierChild3" presStyleCnt="0"/>
      <dgm:spPr/>
    </dgm:pt>
    <dgm:pt modelId="{D43AF037-E0F0-4B70-8AD3-41DBC80B1778}" type="pres">
      <dgm:prSet presAssocID="{4F391271-E3CC-41EB-890C-95888E7BFB3B}" presName="Name19" presStyleLbl="parChTrans1D3" presStyleIdx="3" presStyleCnt="4"/>
      <dgm:spPr/>
      <dgm:t>
        <a:bodyPr/>
        <a:lstStyle/>
        <a:p>
          <a:endParaRPr lang="en-US"/>
        </a:p>
      </dgm:t>
    </dgm:pt>
    <dgm:pt modelId="{F9D26FAE-0C24-41AE-8A4A-1CBCB1B0037A}" type="pres">
      <dgm:prSet presAssocID="{F2DDC1AD-B8AA-4201-8C11-24F7816DD998}" presName="Name21" presStyleCnt="0"/>
      <dgm:spPr/>
    </dgm:pt>
    <dgm:pt modelId="{19983163-E718-4AF9-A4A3-F64B25239E34}" type="pres">
      <dgm:prSet presAssocID="{F2DDC1AD-B8AA-4201-8C11-24F7816DD998}" presName="level2Shape" presStyleLbl="node3" presStyleIdx="3" presStyleCnt="4"/>
      <dgm:spPr/>
      <dgm:t>
        <a:bodyPr/>
        <a:lstStyle/>
        <a:p>
          <a:endParaRPr lang="en-US"/>
        </a:p>
      </dgm:t>
    </dgm:pt>
    <dgm:pt modelId="{DBF72196-B9B5-4C50-BDBC-EF8A413E2236}" type="pres">
      <dgm:prSet presAssocID="{F2DDC1AD-B8AA-4201-8C11-24F7816DD998}" presName="hierChild3" presStyleCnt="0"/>
      <dgm:spPr/>
    </dgm:pt>
    <dgm:pt modelId="{E03A89D7-04D1-4F42-8D41-BDE3A011A60A}" type="pres">
      <dgm:prSet presAssocID="{FB3076D4-F7C0-4921-9B0C-7B6AA9CE45F4}" presName="bgShapesFlow" presStyleCnt="0"/>
      <dgm:spPr/>
    </dgm:pt>
  </dgm:ptLst>
  <dgm:cxnLst>
    <dgm:cxn modelId="{24977BC2-A70C-4307-B5F7-350861390338}" srcId="{56671574-86A5-4A09-BF6F-3CDC2D3280C3}" destId="{D8F8FF5E-9809-433A-861B-A720B0EA33C4}" srcOrd="1" destOrd="0" parTransId="{D8A4E0D1-1636-4297-924F-6BE01BB0D6B8}" sibTransId="{6AF363C4-5C23-46FC-B5F3-3262CDF29EE5}"/>
    <dgm:cxn modelId="{DE64686B-2623-534A-B035-DF2C0041C641}" type="presOf" srcId="{792FCF86-66D3-470B-9A9A-D419521A27BB}" destId="{BC3AA878-30C5-40ED-8491-49E009CC4E7E}" srcOrd="0" destOrd="0" presId="urn:microsoft.com/office/officeart/2005/8/layout/hierarchy6"/>
    <dgm:cxn modelId="{F45F5704-96AA-BD43-A2B6-C4FED15C9A72}" type="presOf" srcId="{1E935E10-59C5-4803-AB7C-D3CF022019A7}" destId="{BD5968B0-EB39-48BC-A1D8-26E1B4385036}" srcOrd="0" destOrd="0" presId="urn:microsoft.com/office/officeart/2005/8/layout/hierarchy6"/>
    <dgm:cxn modelId="{B5710333-5D44-B343-9BB1-2E65A7CDA2D2}" type="presOf" srcId="{56671574-86A5-4A09-BF6F-3CDC2D3280C3}" destId="{EA17701A-C9CE-4D55-BCEB-A56FECAE47F5}" srcOrd="0" destOrd="0" presId="urn:microsoft.com/office/officeart/2005/8/layout/hierarchy6"/>
    <dgm:cxn modelId="{6AEE809D-0149-44F4-8933-6B4A7410DE35}" srcId="{EBC778E4-D7BF-42A7-978B-1E5602FDEA8C}" destId="{7B805942-2CD3-4E90-A84B-123A2E5ACA3B}" srcOrd="0" destOrd="0" parTransId="{E077F597-6778-4D4D-B803-25EB4FA852B3}" sibTransId="{94A87AF5-6262-4573-B101-7A6A884B0CF4}"/>
    <dgm:cxn modelId="{6398BD74-3FBF-BD47-813C-E9516AD4B568}" type="presOf" srcId="{2B046903-F8E7-4083-8804-88915657F8E9}" destId="{E0292E9D-41AB-4B46-A8AA-66D7CDFA7AD8}" srcOrd="0" destOrd="0" presId="urn:microsoft.com/office/officeart/2005/8/layout/hierarchy6"/>
    <dgm:cxn modelId="{03BB6E20-DE38-4CB6-81BB-20E9F2EE5E91}" srcId="{EBC778E4-D7BF-42A7-978B-1E5602FDEA8C}" destId="{F2DDC1AD-B8AA-4201-8C11-24F7816DD998}" srcOrd="1" destOrd="0" parTransId="{4F391271-E3CC-41EB-890C-95888E7BFB3B}" sibTransId="{BFFD1150-583B-49A2-A180-89073AF91150}"/>
    <dgm:cxn modelId="{418211FD-0F4F-45FC-88D5-BB15671B6B31}" srcId="{2B046903-F8E7-4083-8804-88915657F8E9}" destId="{56671574-86A5-4A09-BF6F-3CDC2D3280C3}" srcOrd="0" destOrd="0" parTransId="{C79FEC71-C5D6-420B-876B-F97787A60389}" sibTransId="{0BB158C9-8EEC-4F04-8AB9-CB8B88C5D089}"/>
    <dgm:cxn modelId="{B44D031A-00B5-4E3D-B588-3687BE457426}" srcId="{56671574-86A5-4A09-BF6F-3CDC2D3280C3}" destId="{792FCF86-66D3-470B-9A9A-D419521A27BB}" srcOrd="0" destOrd="0" parTransId="{1E935E10-59C5-4803-AB7C-D3CF022019A7}" sibTransId="{B1A213E2-02F0-4849-B7B4-1341B7E262A8}"/>
    <dgm:cxn modelId="{60D0FDDE-E78D-FB4C-B187-ECC2AF659851}" type="presOf" srcId="{FB3076D4-F7C0-4921-9B0C-7B6AA9CE45F4}" destId="{9D9A8032-960F-47AB-952A-A19ECB5C5308}" srcOrd="0" destOrd="0" presId="urn:microsoft.com/office/officeart/2005/8/layout/hierarchy6"/>
    <dgm:cxn modelId="{50B44D8D-4F84-6343-A023-D23A81B6CBE9}" type="presOf" srcId="{E077F597-6778-4D4D-B803-25EB4FA852B3}" destId="{D28011E5-D95A-4BF4-A6DD-BCB4DE2A4432}" srcOrd="0" destOrd="0" presId="urn:microsoft.com/office/officeart/2005/8/layout/hierarchy6"/>
    <dgm:cxn modelId="{28248F3A-3F5F-41AF-8539-B914344F7A0D}" srcId="{2B046903-F8E7-4083-8804-88915657F8E9}" destId="{EBC778E4-D7BF-42A7-978B-1E5602FDEA8C}" srcOrd="1" destOrd="0" parTransId="{7C8ED980-F579-423C-A40A-7114C8833BEE}" sibTransId="{9D2EDA64-723F-448A-B7BD-A9E2DE18171C}"/>
    <dgm:cxn modelId="{E47B63A0-2B2B-FA4A-833E-A0800853F058}" type="presOf" srcId="{7B805942-2CD3-4E90-A84B-123A2E5ACA3B}" destId="{D46CBDDD-90A5-4511-A838-547874FA01F4}" srcOrd="0" destOrd="0" presId="urn:microsoft.com/office/officeart/2005/8/layout/hierarchy6"/>
    <dgm:cxn modelId="{60894530-017F-394C-90ED-2AF40873D7DC}" type="presOf" srcId="{4F391271-E3CC-41EB-890C-95888E7BFB3B}" destId="{D43AF037-E0F0-4B70-8AD3-41DBC80B1778}" srcOrd="0" destOrd="0" presId="urn:microsoft.com/office/officeart/2005/8/layout/hierarchy6"/>
    <dgm:cxn modelId="{73714BB6-86FD-0048-9555-C79521CD76BD}" type="presOf" srcId="{7C8ED980-F579-423C-A40A-7114C8833BEE}" destId="{9E940CEB-877B-4D03-A969-CAA4D9DF55A5}" srcOrd="0" destOrd="0" presId="urn:microsoft.com/office/officeart/2005/8/layout/hierarchy6"/>
    <dgm:cxn modelId="{2DA68CE2-DBF6-DF40-B5D3-D91518D3221A}" type="presOf" srcId="{C79FEC71-C5D6-420B-876B-F97787A60389}" destId="{E2CB61E2-4326-49C6-919E-D2B484076792}" srcOrd="0" destOrd="0" presId="urn:microsoft.com/office/officeart/2005/8/layout/hierarchy6"/>
    <dgm:cxn modelId="{DBB17E07-4421-409B-B075-16C5972E5265}" srcId="{FB3076D4-F7C0-4921-9B0C-7B6AA9CE45F4}" destId="{2B046903-F8E7-4083-8804-88915657F8E9}" srcOrd="0" destOrd="0" parTransId="{38E6AEE3-7DB6-4D1B-A16B-2DF615AC8E87}" sibTransId="{222B655F-61CB-4348-A439-60F3E80E19DE}"/>
    <dgm:cxn modelId="{06655B25-0042-6345-BA81-33621151BF3E}" type="presOf" srcId="{D8F8FF5E-9809-433A-861B-A720B0EA33C4}" destId="{AA6108AF-6B9B-460A-9AA8-060D2E44E2A8}" srcOrd="0" destOrd="0" presId="urn:microsoft.com/office/officeart/2005/8/layout/hierarchy6"/>
    <dgm:cxn modelId="{3D4A485F-56FA-3D44-9A0C-DE8A10094A70}" type="presOf" srcId="{F2DDC1AD-B8AA-4201-8C11-24F7816DD998}" destId="{19983163-E718-4AF9-A4A3-F64B25239E34}" srcOrd="0" destOrd="0" presId="urn:microsoft.com/office/officeart/2005/8/layout/hierarchy6"/>
    <dgm:cxn modelId="{44113E97-E3E2-4B46-AD28-72E2C41EAF40}" type="presOf" srcId="{D8A4E0D1-1636-4297-924F-6BE01BB0D6B8}" destId="{6690BC95-E1CA-4001-90AC-346548C25BBF}" srcOrd="0" destOrd="0" presId="urn:microsoft.com/office/officeart/2005/8/layout/hierarchy6"/>
    <dgm:cxn modelId="{04A3739B-BA27-634D-8947-6279468CA7DB}" type="presOf" srcId="{EBC778E4-D7BF-42A7-978B-1E5602FDEA8C}" destId="{5AFF59C8-9489-40E5-9E48-5BC2CB2332B8}" srcOrd="0" destOrd="0" presId="urn:microsoft.com/office/officeart/2005/8/layout/hierarchy6"/>
    <dgm:cxn modelId="{82AD4699-CA49-7243-9F38-F5F3569415FA}" type="presParOf" srcId="{9D9A8032-960F-47AB-952A-A19ECB5C5308}" destId="{EA10A01A-D144-4C47-994F-FB41BC97EE46}" srcOrd="0" destOrd="0" presId="urn:microsoft.com/office/officeart/2005/8/layout/hierarchy6"/>
    <dgm:cxn modelId="{DFBE5BD9-1B77-B841-B840-D8754324D40D}" type="presParOf" srcId="{EA10A01A-D144-4C47-994F-FB41BC97EE46}" destId="{3F3E107D-A616-4A65-BCB5-6661953C841F}" srcOrd="0" destOrd="0" presId="urn:microsoft.com/office/officeart/2005/8/layout/hierarchy6"/>
    <dgm:cxn modelId="{C6DCC25E-A9FC-5F41-A138-10F2F08031CA}" type="presParOf" srcId="{3F3E107D-A616-4A65-BCB5-6661953C841F}" destId="{0476DACB-D1C3-4111-B660-84A046F04ABA}" srcOrd="0" destOrd="0" presId="urn:microsoft.com/office/officeart/2005/8/layout/hierarchy6"/>
    <dgm:cxn modelId="{433A4561-EBAF-F545-B027-7D8D711B6FAB}" type="presParOf" srcId="{0476DACB-D1C3-4111-B660-84A046F04ABA}" destId="{E0292E9D-41AB-4B46-A8AA-66D7CDFA7AD8}" srcOrd="0" destOrd="0" presId="urn:microsoft.com/office/officeart/2005/8/layout/hierarchy6"/>
    <dgm:cxn modelId="{CB4FE08F-B101-6B42-BD54-38EA82394BEC}" type="presParOf" srcId="{0476DACB-D1C3-4111-B660-84A046F04ABA}" destId="{956B3099-0A51-4C4F-ABB4-2B9255B28712}" srcOrd="1" destOrd="0" presId="urn:microsoft.com/office/officeart/2005/8/layout/hierarchy6"/>
    <dgm:cxn modelId="{EF0A83C5-5562-CB43-94D5-82585816AA67}" type="presParOf" srcId="{956B3099-0A51-4C4F-ABB4-2B9255B28712}" destId="{E2CB61E2-4326-49C6-919E-D2B484076792}" srcOrd="0" destOrd="0" presId="urn:microsoft.com/office/officeart/2005/8/layout/hierarchy6"/>
    <dgm:cxn modelId="{C8B3E7E7-8CD5-694B-8B32-A2422C82A14E}" type="presParOf" srcId="{956B3099-0A51-4C4F-ABB4-2B9255B28712}" destId="{FD99543F-F662-4625-B607-2D6C255C9585}" srcOrd="1" destOrd="0" presId="urn:microsoft.com/office/officeart/2005/8/layout/hierarchy6"/>
    <dgm:cxn modelId="{8F2C97A2-6F15-E04B-8C32-A6F507E35B12}" type="presParOf" srcId="{FD99543F-F662-4625-B607-2D6C255C9585}" destId="{EA17701A-C9CE-4D55-BCEB-A56FECAE47F5}" srcOrd="0" destOrd="0" presId="urn:microsoft.com/office/officeart/2005/8/layout/hierarchy6"/>
    <dgm:cxn modelId="{1ABDD050-8250-AD42-8C91-099BC045E2F1}" type="presParOf" srcId="{FD99543F-F662-4625-B607-2D6C255C9585}" destId="{4904513A-A7D0-4B62-A84F-82666C6A0769}" srcOrd="1" destOrd="0" presId="urn:microsoft.com/office/officeart/2005/8/layout/hierarchy6"/>
    <dgm:cxn modelId="{E36BA039-36DB-1C41-9950-67EF458EE9C5}" type="presParOf" srcId="{4904513A-A7D0-4B62-A84F-82666C6A0769}" destId="{BD5968B0-EB39-48BC-A1D8-26E1B4385036}" srcOrd="0" destOrd="0" presId="urn:microsoft.com/office/officeart/2005/8/layout/hierarchy6"/>
    <dgm:cxn modelId="{AB577A54-E035-A344-B211-4F3581992718}" type="presParOf" srcId="{4904513A-A7D0-4B62-A84F-82666C6A0769}" destId="{96F392B1-AEFF-4244-845B-56D15F17EAC1}" srcOrd="1" destOrd="0" presId="urn:microsoft.com/office/officeart/2005/8/layout/hierarchy6"/>
    <dgm:cxn modelId="{2A7E14BF-9BD6-F44A-8DC8-AE93871395AE}" type="presParOf" srcId="{96F392B1-AEFF-4244-845B-56D15F17EAC1}" destId="{BC3AA878-30C5-40ED-8491-49E009CC4E7E}" srcOrd="0" destOrd="0" presId="urn:microsoft.com/office/officeart/2005/8/layout/hierarchy6"/>
    <dgm:cxn modelId="{B0F33ED3-6D4E-2C44-A4C9-755EC268A33A}" type="presParOf" srcId="{96F392B1-AEFF-4244-845B-56D15F17EAC1}" destId="{C57B457A-9D7E-4F00-A0C1-927CA95ED0AB}" srcOrd="1" destOrd="0" presId="urn:microsoft.com/office/officeart/2005/8/layout/hierarchy6"/>
    <dgm:cxn modelId="{73247CDA-5A10-D84F-A829-94C1A8D7BB6F}" type="presParOf" srcId="{4904513A-A7D0-4B62-A84F-82666C6A0769}" destId="{6690BC95-E1CA-4001-90AC-346548C25BBF}" srcOrd="2" destOrd="0" presId="urn:microsoft.com/office/officeart/2005/8/layout/hierarchy6"/>
    <dgm:cxn modelId="{5DEF384E-9D1E-A548-9F99-F01C490326FE}" type="presParOf" srcId="{4904513A-A7D0-4B62-A84F-82666C6A0769}" destId="{9F4C186E-0140-4391-8E5B-AE4C796237F5}" srcOrd="3" destOrd="0" presId="urn:microsoft.com/office/officeart/2005/8/layout/hierarchy6"/>
    <dgm:cxn modelId="{98CB94F8-D603-874E-9332-7EFEC4384D23}" type="presParOf" srcId="{9F4C186E-0140-4391-8E5B-AE4C796237F5}" destId="{AA6108AF-6B9B-460A-9AA8-060D2E44E2A8}" srcOrd="0" destOrd="0" presId="urn:microsoft.com/office/officeart/2005/8/layout/hierarchy6"/>
    <dgm:cxn modelId="{A2FFA530-B7CD-5947-AF96-DD4167230349}" type="presParOf" srcId="{9F4C186E-0140-4391-8E5B-AE4C796237F5}" destId="{98EB0FBA-6033-4B39-9D9D-460A56EA18EE}" srcOrd="1" destOrd="0" presId="urn:microsoft.com/office/officeart/2005/8/layout/hierarchy6"/>
    <dgm:cxn modelId="{79217A12-EC15-8040-B5E5-9EBA72060ED7}" type="presParOf" srcId="{956B3099-0A51-4C4F-ABB4-2B9255B28712}" destId="{9E940CEB-877B-4D03-A969-CAA4D9DF55A5}" srcOrd="2" destOrd="0" presId="urn:microsoft.com/office/officeart/2005/8/layout/hierarchy6"/>
    <dgm:cxn modelId="{616E0CB8-4D72-3F4F-9FBE-3965537C72AD}" type="presParOf" srcId="{956B3099-0A51-4C4F-ABB4-2B9255B28712}" destId="{AB703A4E-5A6D-4F55-BF3E-A1C2A5B98953}" srcOrd="3" destOrd="0" presId="urn:microsoft.com/office/officeart/2005/8/layout/hierarchy6"/>
    <dgm:cxn modelId="{8AA9244B-4C40-B545-8202-E210B2E07B0E}" type="presParOf" srcId="{AB703A4E-5A6D-4F55-BF3E-A1C2A5B98953}" destId="{5AFF59C8-9489-40E5-9E48-5BC2CB2332B8}" srcOrd="0" destOrd="0" presId="urn:microsoft.com/office/officeart/2005/8/layout/hierarchy6"/>
    <dgm:cxn modelId="{4B866C1B-48FE-994E-9697-2D6277444EFC}" type="presParOf" srcId="{AB703A4E-5A6D-4F55-BF3E-A1C2A5B98953}" destId="{1F223466-8E40-45A9-94CA-79B837AAB22B}" srcOrd="1" destOrd="0" presId="urn:microsoft.com/office/officeart/2005/8/layout/hierarchy6"/>
    <dgm:cxn modelId="{238249A3-A598-B947-9C03-6C788A4F647E}" type="presParOf" srcId="{1F223466-8E40-45A9-94CA-79B837AAB22B}" destId="{D28011E5-D95A-4BF4-A6DD-BCB4DE2A4432}" srcOrd="0" destOrd="0" presId="urn:microsoft.com/office/officeart/2005/8/layout/hierarchy6"/>
    <dgm:cxn modelId="{9FB8F577-B064-0E42-BF1D-528286DC039E}" type="presParOf" srcId="{1F223466-8E40-45A9-94CA-79B837AAB22B}" destId="{EB27DDCB-3041-4D61-8141-8E26C35DE43E}" srcOrd="1" destOrd="0" presId="urn:microsoft.com/office/officeart/2005/8/layout/hierarchy6"/>
    <dgm:cxn modelId="{28214B92-B357-C148-B327-F9398883B00A}" type="presParOf" srcId="{EB27DDCB-3041-4D61-8141-8E26C35DE43E}" destId="{D46CBDDD-90A5-4511-A838-547874FA01F4}" srcOrd="0" destOrd="0" presId="urn:microsoft.com/office/officeart/2005/8/layout/hierarchy6"/>
    <dgm:cxn modelId="{746BA515-7A15-B84B-BD81-6156F617E53B}" type="presParOf" srcId="{EB27DDCB-3041-4D61-8141-8E26C35DE43E}" destId="{5648A8EE-CB4F-4ED4-94EF-8081FECB8F0F}" srcOrd="1" destOrd="0" presId="urn:microsoft.com/office/officeart/2005/8/layout/hierarchy6"/>
    <dgm:cxn modelId="{31087346-5208-BA4D-A848-B0701885340E}" type="presParOf" srcId="{1F223466-8E40-45A9-94CA-79B837AAB22B}" destId="{D43AF037-E0F0-4B70-8AD3-41DBC80B1778}" srcOrd="2" destOrd="0" presId="urn:microsoft.com/office/officeart/2005/8/layout/hierarchy6"/>
    <dgm:cxn modelId="{3A4D95C0-A528-694A-9C07-BAA178979E83}" type="presParOf" srcId="{1F223466-8E40-45A9-94CA-79B837AAB22B}" destId="{F9D26FAE-0C24-41AE-8A4A-1CBCB1B0037A}" srcOrd="3" destOrd="0" presId="urn:microsoft.com/office/officeart/2005/8/layout/hierarchy6"/>
    <dgm:cxn modelId="{24294482-836F-1A4D-8BAC-AF8C6000BBC9}" type="presParOf" srcId="{F9D26FAE-0C24-41AE-8A4A-1CBCB1B0037A}" destId="{19983163-E718-4AF9-A4A3-F64B25239E34}" srcOrd="0" destOrd="0" presId="urn:microsoft.com/office/officeart/2005/8/layout/hierarchy6"/>
    <dgm:cxn modelId="{D3F66B45-3ABA-4D4E-9612-CE6861CC5076}" type="presParOf" srcId="{F9D26FAE-0C24-41AE-8A4A-1CBCB1B0037A}" destId="{DBF72196-B9B5-4C50-BDBC-EF8A413E2236}" srcOrd="1" destOrd="0" presId="urn:microsoft.com/office/officeart/2005/8/layout/hierarchy6"/>
    <dgm:cxn modelId="{DD9BAE8F-13B4-C045-8442-EE63351F0281}" type="presParOf" srcId="{9D9A8032-960F-47AB-952A-A19ECB5C5308}" destId="{E03A89D7-04D1-4F42-8D41-BDE3A011A60A}" srcOrd="1" destOrd="0" presId="urn:microsoft.com/office/officeart/2005/8/layout/hierarchy6"/>
  </dgm:cxnLst>
  <dgm:bg>
    <a:noFill/>
  </dgm:bg>
  <dgm:whole>
    <a:ln>
      <a:solidFill>
        <a:srgbClr val="A6A6A6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292E9D-41AB-4B46-A8AA-66D7CDFA7AD8}">
      <dsp:nvSpPr>
        <dsp:cNvPr id="0" name=""/>
        <dsp:cNvSpPr/>
      </dsp:nvSpPr>
      <dsp:spPr>
        <a:xfrm>
          <a:off x="3701091" y="0"/>
          <a:ext cx="1716416" cy="1144277"/>
        </a:xfrm>
        <a:prstGeom prst="roundRect">
          <a:avLst>
            <a:gd name="adj" fmla="val 10000"/>
          </a:avLst>
        </a:prstGeom>
        <a:solidFill>
          <a:srgbClr val="304D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EEG</a:t>
          </a:r>
          <a:endParaRPr lang="en-US" sz="17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42</a:t>
          </a:r>
          <a:r>
            <a:rPr lang="en-US" sz="1600" kern="1200" dirty="0" smtClean="0">
              <a:solidFill>
                <a:srgbClr val="000000"/>
              </a:solidFill>
            </a:rPr>
            <a:t> (</a:t>
          </a:r>
          <a:r>
            <a:rPr lang="en-US" sz="1600" kern="1200" dirty="0" smtClean="0">
              <a:solidFill>
                <a:srgbClr val="92D050"/>
              </a:solidFill>
            </a:rPr>
            <a:t>25 S</a:t>
          </a:r>
          <a:r>
            <a:rPr lang="en-US" sz="1600" kern="1200" dirty="0" smtClean="0">
              <a:solidFill>
                <a:srgbClr val="000000"/>
              </a:solidFill>
            </a:rPr>
            <a:t>, </a:t>
          </a:r>
          <a:r>
            <a:rPr lang="en-US" sz="1600" kern="1200" dirty="0" smtClean="0">
              <a:solidFill>
                <a:srgbClr val="FFC000"/>
              </a:solidFill>
            </a:rPr>
            <a:t>17 F</a:t>
          </a:r>
          <a:r>
            <a:rPr lang="en-US" sz="1600" kern="1200" dirty="0" smtClean="0">
              <a:solidFill>
                <a:srgbClr val="000000"/>
              </a:solidFill>
            </a:rPr>
            <a:t>)</a:t>
          </a:r>
        </a:p>
      </dsp:txBody>
      <dsp:txXfrm>
        <a:off x="3734606" y="33515"/>
        <a:ext cx="1649386" cy="1077247"/>
      </dsp:txXfrm>
    </dsp:sp>
    <dsp:sp modelId="{E2CB61E2-4326-49C6-919E-D2B484076792}">
      <dsp:nvSpPr>
        <dsp:cNvPr id="0" name=""/>
        <dsp:cNvSpPr/>
      </dsp:nvSpPr>
      <dsp:spPr>
        <a:xfrm>
          <a:off x="2327958" y="1144277"/>
          <a:ext cx="2231341" cy="457710"/>
        </a:xfrm>
        <a:custGeom>
          <a:avLst/>
          <a:gdLst/>
          <a:ahLst/>
          <a:cxnLst/>
          <a:rect l="0" t="0" r="0" b="0"/>
          <a:pathLst>
            <a:path>
              <a:moveTo>
                <a:pt x="2231341" y="0"/>
              </a:moveTo>
              <a:lnTo>
                <a:pt x="2231341" y="228855"/>
              </a:lnTo>
              <a:lnTo>
                <a:pt x="0" y="228855"/>
              </a:lnTo>
              <a:lnTo>
                <a:pt x="0" y="45771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7701A-C9CE-4D55-BCEB-A56FECAE47F5}">
      <dsp:nvSpPr>
        <dsp:cNvPr id="0" name=""/>
        <dsp:cNvSpPr/>
      </dsp:nvSpPr>
      <dsp:spPr>
        <a:xfrm>
          <a:off x="1469750" y="1601988"/>
          <a:ext cx="1716416" cy="1144277"/>
        </a:xfrm>
        <a:prstGeom prst="roundRect">
          <a:avLst>
            <a:gd name="adj" fmla="val 10000"/>
          </a:avLst>
        </a:prstGeom>
        <a:solidFill>
          <a:srgbClr val="304D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iEEG</a:t>
          </a:r>
          <a:r>
            <a:rPr lang="en-US" sz="2400" kern="1200" dirty="0" smtClean="0"/>
            <a:t>/</a:t>
          </a:r>
          <a:r>
            <a:rPr lang="en-US" sz="2400" kern="1200" dirty="0" err="1" smtClean="0"/>
            <a:t>ECoG</a:t>
          </a:r>
          <a:endParaRPr lang="en-US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20</a:t>
          </a:r>
          <a:r>
            <a:rPr lang="en-US" sz="1600" kern="1200" dirty="0" smtClean="0">
              <a:solidFill>
                <a:srgbClr val="000000"/>
              </a:solidFill>
            </a:rPr>
            <a:t> (</a:t>
          </a:r>
          <a:r>
            <a:rPr lang="en-US" sz="1600" kern="1200" dirty="0" smtClean="0">
              <a:solidFill>
                <a:srgbClr val="92D050"/>
              </a:solidFill>
            </a:rPr>
            <a:t>10 S</a:t>
          </a:r>
          <a:r>
            <a:rPr lang="en-US" sz="1600" kern="1200" dirty="0" smtClean="0">
              <a:solidFill>
                <a:srgbClr val="000000"/>
              </a:solidFill>
            </a:rPr>
            <a:t>, </a:t>
          </a:r>
          <a:r>
            <a:rPr lang="en-US" sz="1600" kern="1200" dirty="0" smtClean="0">
              <a:solidFill>
                <a:srgbClr val="FFC000"/>
              </a:solidFill>
            </a:rPr>
            <a:t>10 F</a:t>
          </a:r>
          <a:r>
            <a:rPr lang="en-US" sz="1600" kern="1200" dirty="0" smtClean="0">
              <a:solidFill>
                <a:srgbClr val="000000"/>
              </a:solidFill>
            </a:rPr>
            <a:t>)</a:t>
          </a:r>
          <a:endParaRPr lang="en-US" sz="1600" kern="1200" dirty="0">
            <a:solidFill>
              <a:srgbClr val="000000"/>
            </a:solidFill>
          </a:endParaRPr>
        </a:p>
      </dsp:txBody>
      <dsp:txXfrm>
        <a:off x="1503265" y="1635503"/>
        <a:ext cx="1649386" cy="1077247"/>
      </dsp:txXfrm>
    </dsp:sp>
    <dsp:sp modelId="{BD5968B0-EB39-48BC-A1D8-26E1B4385036}">
      <dsp:nvSpPr>
        <dsp:cNvPr id="0" name=""/>
        <dsp:cNvSpPr/>
      </dsp:nvSpPr>
      <dsp:spPr>
        <a:xfrm>
          <a:off x="1212288" y="2746265"/>
          <a:ext cx="1115670" cy="457710"/>
        </a:xfrm>
        <a:custGeom>
          <a:avLst/>
          <a:gdLst/>
          <a:ahLst/>
          <a:cxnLst/>
          <a:rect l="0" t="0" r="0" b="0"/>
          <a:pathLst>
            <a:path>
              <a:moveTo>
                <a:pt x="1115670" y="0"/>
              </a:moveTo>
              <a:lnTo>
                <a:pt x="1115670" y="228855"/>
              </a:lnTo>
              <a:lnTo>
                <a:pt x="0" y="228855"/>
              </a:lnTo>
              <a:lnTo>
                <a:pt x="0" y="45771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A878-30C5-40ED-8491-49E009CC4E7E}">
      <dsp:nvSpPr>
        <dsp:cNvPr id="0" name=""/>
        <dsp:cNvSpPr/>
      </dsp:nvSpPr>
      <dsp:spPr>
        <a:xfrm>
          <a:off x="354080" y="3203976"/>
          <a:ext cx="1716416" cy="1144277"/>
        </a:xfrm>
        <a:prstGeom prst="roundRect">
          <a:avLst>
            <a:gd name="adj" fmla="val 10000"/>
          </a:avLst>
        </a:prstGeom>
        <a:solidFill>
          <a:srgbClr val="304D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Occipital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8</a:t>
          </a:r>
          <a:r>
            <a:rPr lang="en-US" sz="1600" kern="1200" dirty="0" smtClean="0">
              <a:solidFill>
                <a:srgbClr val="000000"/>
              </a:solidFill>
            </a:rPr>
            <a:t> (</a:t>
          </a:r>
          <a:r>
            <a:rPr lang="en-US" sz="1600" kern="1200" dirty="0" smtClean="0">
              <a:solidFill>
                <a:srgbClr val="92D050"/>
              </a:solidFill>
            </a:rPr>
            <a:t>4 S</a:t>
          </a:r>
          <a:r>
            <a:rPr lang="en-US" sz="1600" kern="1200" dirty="0" smtClean="0">
              <a:solidFill>
                <a:srgbClr val="000000"/>
              </a:solidFill>
            </a:rPr>
            <a:t>, </a:t>
          </a:r>
          <a:r>
            <a:rPr lang="en-US" sz="1600" kern="1200" dirty="0" smtClean="0">
              <a:solidFill>
                <a:srgbClr val="FFC000"/>
              </a:solidFill>
            </a:rPr>
            <a:t>4 F</a:t>
          </a:r>
          <a:r>
            <a:rPr lang="en-US" sz="1600" kern="1200" dirty="0" smtClean="0">
              <a:solidFill>
                <a:srgbClr val="000000"/>
              </a:solidFill>
            </a:rPr>
            <a:t>)</a:t>
          </a:r>
        </a:p>
      </dsp:txBody>
      <dsp:txXfrm>
        <a:off x="387595" y="3237491"/>
        <a:ext cx="1649386" cy="1077247"/>
      </dsp:txXfrm>
    </dsp:sp>
    <dsp:sp modelId="{6690BC95-E1CA-4001-90AC-346548C25BBF}">
      <dsp:nvSpPr>
        <dsp:cNvPr id="0" name=""/>
        <dsp:cNvSpPr/>
      </dsp:nvSpPr>
      <dsp:spPr>
        <a:xfrm>
          <a:off x="2327958" y="2746265"/>
          <a:ext cx="1115670" cy="457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855"/>
              </a:lnTo>
              <a:lnTo>
                <a:pt x="1115670" y="228855"/>
              </a:lnTo>
              <a:lnTo>
                <a:pt x="1115670" y="45771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6108AF-6B9B-460A-9AA8-060D2E44E2A8}">
      <dsp:nvSpPr>
        <dsp:cNvPr id="0" name=""/>
        <dsp:cNvSpPr/>
      </dsp:nvSpPr>
      <dsp:spPr>
        <a:xfrm>
          <a:off x="2585421" y="3203976"/>
          <a:ext cx="1716416" cy="1144277"/>
        </a:xfrm>
        <a:prstGeom prst="roundRect">
          <a:avLst>
            <a:gd name="adj" fmla="val 10000"/>
          </a:avLst>
        </a:prstGeom>
        <a:solidFill>
          <a:srgbClr val="304D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Temporal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15</a:t>
          </a:r>
          <a:r>
            <a:rPr lang="en-US" sz="1600" kern="1200" dirty="0" smtClean="0">
              <a:solidFill>
                <a:srgbClr val="000000"/>
              </a:solidFill>
            </a:rPr>
            <a:t> (</a:t>
          </a:r>
          <a:r>
            <a:rPr lang="en-US" sz="1600" kern="1200" dirty="0" smtClean="0">
              <a:solidFill>
                <a:srgbClr val="92D050"/>
              </a:solidFill>
            </a:rPr>
            <a:t>8 S</a:t>
          </a:r>
          <a:r>
            <a:rPr lang="en-US" sz="1600" kern="1200" dirty="0" smtClean="0">
              <a:solidFill>
                <a:srgbClr val="000000"/>
              </a:solidFill>
            </a:rPr>
            <a:t>, </a:t>
          </a:r>
          <a:r>
            <a:rPr lang="en-US" sz="1600" kern="1200" dirty="0" smtClean="0">
              <a:solidFill>
                <a:srgbClr val="FFC000"/>
              </a:solidFill>
            </a:rPr>
            <a:t>7 F</a:t>
          </a:r>
          <a:r>
            <a:rPr lang="en-US" sz="1600" kern="1200" dirty="0" smtClean="0">
              <a:solidFill>
                <a:srgbClr val="000000"/>
              </a:solidFill>
            </a:rPr>
            <a:t>)</a:t>
          </a:r>
          <a:br>
            <a:rPr lang="en-US" sz="1600" kern="1200" dirty="0" smtClean="0">
              <a:solidFill>
                <a:srgbClr val="000000"/>
              </a:solidFill>
            </a:rPr>
          </a:br>
          <a:endParaRPr lang="en-US" sz="1600" kern="1200" dirty="0">
            <a:solidFill>
              <a:srgbClr val="000000"/>
            </a:solidFill>
          </a:endParaRPr>
        </a:p>
      </dsp:txBody>
      <dsp:txXfrm>
        <a:off x="2618936" y="3237491"/>
        <a:ext cx="1649386" cy="1077247"/>
      </dsp:txXfrm>
    </dsp:sp>
    <dsp:sp modelId="{9E940CEB-877B-4D03-A969-CAA4D9DF55A5}">
      <dsp:nvSpPr>
        <dsp:cNvPr id="0" name=""/>
        <dsp:cNvSpPr/>
      </dsp:nvSpPr>
      <dsp:spPr>
        <a:xfrm>
          <a:off x="4559299" y="1144277"/>
          <a:ext cx="2231341" cy="457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855"/>
              </a:lnTo>
              <a:lnTo>
                <a:pt x="2231341" y="228855"/>
              </a:lnTo>
              <a:lnTo>
                <a:pt x="2231341" y="457710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FF59C8-9489-40E5-9E48-5BC2CB2332B8}">
      <dsp:nvSpPr>
        <dsp:cNvPr id="0" name=""/>
        <dsp:cNvSpPr/>
      </dsp:nvSpPr>
      <dsp:spPr>
        <a:xfrm>
          <a:off x="5932432" y="1601988"/>
          <a:ext cx="1716416" cy="1144277"/>
        </a:xfrm>
        <a:prstGeom prst="roundRect">
          <a:avLst>
            <a:gd name="adj" fmla="val 10000"/>
          </a:avLst>
        </a:prstGeom>
        <a:solidFill>
          <a:srgbClr val="304D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sEEG</a:t>
          </a:r>
          <a:endParaRPr lang="en-US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22</a:t>
          </a:r>
          <a:r>
            <a:rPr lang="en-US" sz="1600" kern="1200" dirty="0" smtClean="0">
              <a:solidFill>
                <a:srgbClr val="000000"/>
              </a:solidFill>
            </a:rPr>
            <a:t> (</a:t>
          </a:r>
          <a:r>
            <a:rPr lang="en-US" sz="1600" kern="1200" dirty="0" smtClean="0">
              <a:solidFill>
                <a:srgbClr val="92D050"/>
              </a:solidFill>
            </a:rPr>
            <a:t>15 S</a:t>
          </a:r>
          <a:r>
            <a:rPr lang="en-US" sz="1600" kern="1200" dirty="0" smtClean="0">
              <a:solidFill>
                <a:srgbClr val="000000"/>
              </a:solidFill>
            </a:rPr>
            <a:t>, </a:t>
          </a:r>
          <a:r>
            <a:rPr lang="en-US" sz="1600" kern="1200" dirty="0" smtClean="0">
              <a:solidFill>
                <a:srgbClr val="FFC000"/>
              </a:solidFill>
            </a:rPr>
            <a:t>7 F</a:t>
          </a:r>
          <a:r>
            <a:rPr lang="en-US" sz="1600" kern="1200" dirty="0" smtClean="0">
              <a:solidFill>
                <a:srgbClr val="000000"/>
              </a:solidFill>
            </a:rPr>
            <a:t>)</a:t>
          </a:r>
        </a:p>
      </dsp:txBody>
      <dsp:txXfrm>
        <a:off x="5965947" y="1635503"/>
        <a:ext cx="1649386" cy="1077247"/>
      </dsp:txXfrm>
    </dsp:sp>
    <dsp:sp modelId="{D28011E5-D95A-4BF4-A6DD-BCB4DE2A4432}">
      <dsp:nvSpPr>
        <dsp:cNvPr id="0" name=""/>
        <dsp:cNvSpPr/>
      </dsp:nvSpPr>
      <dsp:spPr>
        <a:xfrm>
          <a:off x="5674970" y="2746265"/>
          <a:ext cx="1115670" cy="457710"/>
        </a:xfrm>
        <a:custGeom>
          <a:avLst/>
          <a:gdLst/>
          <a:ahLst/>
          <a:cxnLst/>
          <a:rect l="0" t="0" r="0" b="0"/>
          <a:pathLst>
            <a:path>
              <a:moveTo>
                <a:pt x="1115670" y="0"/>
              </a:moveTo>
              <a:lnTo>
                <a:pt x="1115670" y="228855"/>
              </a:lnTo>
              <a:lnTo>
                <a:pt x="0" y="228855"/>
              </a:lnTo>
              <a:lnTo>
                <a:pt x="0" y="45771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6CBDDD-90A5-4511-A838-547874FA01F4}">
      <dsp:nvSpPr>
        <dsp:cNvPr id="0" name=""/>
        <dsp:cNvSpPr/>
      </dsp:nvSpPr>
      <dsp:spPr>
        <a:xfrm>
          <a:off x="4816762" y="3203976"/>
          <a:ext cx="1716416" cy="1144277"/>
        </a:xfrm>
        <a:prstGeom prst="roundRect">
          <a:avLst>
            <a:gd name="adj" fmla="val 10000"/>
          </a:avLst>
        </a:prstGeom>
        <a:solidFill>
          <a:srgbClr val="304D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Occipital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7</a:t>
          </a:r>
          <a:r>
            <a:rPr lang="en-US" sz="1600" kern="1200" dirty="0" smtClean="0">
              <a:solidFill>
                <a:srgbClr val="000000"/>
              </a:solidFill>
            </a:rPr>
            <a:t> (</a:t>
          </a:r>
          <a:r>
            <a:rPr lang="en-US" sz="1600" kern="1200" dirty="0" smtClean="0">
              <a:solidFill>
                <a:srgbClr val="92D050"/>
              </a:solidFill>
            </a:rPr>
            <a:t>4 S</a:t>
          </a:r>
          <a:r>
            <a:rPr lang="en-US" sz="1600" kern="1200" dirty="0" smtClean="0">
              <a:solidFill>
                <a:srgbClr val="000000"/>
              </a:solidFill>
            </a:rPr>
            <a:t>, </a:t>
          </a:r>
          <a:r>
            <a:rPr lang="en-US" sz="1600" kern="1200" dirty="0" smtClean="0">
              <a:solidFill>
                <a:srgbClr val="FFC000"/>
              </a:solidFill>
            </a:rPr>
            <a:t>3 F</a:t>
          </a:r>
          <a:r>
            <a:rPr lang="en-US" sz="1600" kern="1200" dirty="0" smtClean="0">
              <a:solidFill>
                <a:srgbClr val="000000"/>
              </a:solidFill>
            </a:rPr>
            <a:t>)</a:t>
          </a:r>
        </a:p>
      </dsp:txBody>
      <dsp:txXfrm>
        <a:off x="4850277" y="3237491"/>
        <a:ext cx="1649386" cy="1077247"/>
      </dsp:txXfrm>
    </dsp:sp>
    <dsp:sp modelId="{D43AF037-E0F0-4B70-8AD3-41DBC80B1778}">
      <dsp:nvSpPr>
        <dsp:cNvPr id="0" name=""/>
        <dsp:cNvSpPr/>
      </dsp:nvSpPr>
      <dsp:spPr>
        <a:xfrm>
          <a:off x="6790641" y="2746265"/>
          <a:ext cx="1115670" cy="4577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8855"/>
              </a:lnTo>
              <a:lnTo>
                <a:pt x="1115670" y="228855"/>
              </a:lnTo>
              <a:lnTo>
                <a:pt x="1115670" y="457710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83163-E718-4AF9-A4A3-F64B25239E34}">
      <dsp:nvSpPr>
        <dsp:cNvPr id="0" name=""/>
        <dsp:cNvSpPr/>
      </dsp:nvSpPr>
      <dsp:spPr>
        <a:xfrm>
          <a:off x="7048103" y="3203976"/>
          <a:ext cx="1716416" cy="1144277"/>
        </a:xfrm>
        <a:prstGeom prst="roundRect">
          <a:avLst>
            <a:gd name="adj" fmla="val 10000"/>
          </a:avLst>
        </a:prstGeom>
        <a:solidFill>
          <a:srgbClr val="304D5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Temporal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18</a:t>
          </a:r>
          <a:r>
            <a:rPr lang="en-US" sz="1600" kern="1200" dirty="0" smtClean="0">
              <a:solidFill>
                <a:srgbClr val="000000"/>
              </a:solidFill>
            </a:rPr>
            <a:t> (</a:t>
          </a:r>
          <a:r>
            <a:rPr lang="en-US" sz="1600" kern="1200" dirty="0" smtClean="0">
              <a:solidFill>
                <a:srgbClr val="92D050"/>
              </a:solidFill>
            </a:rPr>
            <a:t>13 S</a:t>
          </a:r>
          <a:r>
            <a:rPr lang="en-US" sz="1600" kern="1200" dirty="0" smtClean="0">
              <a:solidFill>
                <a:srgbClr val="000000"/>
              </a:solidFill>
            </a:rPr>
            <a:t>, </a:t>
          </a:r>
          <a:r>
            <a:rPr lang="en-US" sz="1600" kern="1200" dirty="0" smtClean="0">
              <a:solidFill>
                <a:srgbClr val="FFC000"/>
              </a:solidFill>
            </a:rPr>
            <a:t>5 F</a:t>
          </a:r>
          <a:r>
            <a:rPr lang="en-US" sz="1600" kern="1200" dirty="0" smtClean="0">
              <a:solidFill>
                <a:srgbClr val="000000"/>
              </a:solidFill>
            </a:rPr>
            <a:t>)</a:t>
          </a:r>
        </a:p>
      </dsp:txBody>
      <dsp:txXfrm>
        <a:off x="7081618" y="3237491"/>
        <a:ext cx="1649386" cy="1077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Relationship Id="rId2" Type="http://schemas.openxmlformats.org/officeDocument/2006/relationships/image" Target="../media/image5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6.emf"/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Relationship Id="rId2" Type="http://schemas.openxmlformats.org/officeDocument/2006/relationships/image" Target="../media/image7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9.emf"/><Relationship Id="rId5" Type="http://schemas.openxmlformats.org/officeDocument/2006/relationships/image" Target="../media/image80.emf"/><Relationship Id="rId1" Type="http://schemas.openxmlformats.org/officeDocument/2006/relationships/image" Target="../media/image74.emf"/><Relationship Id="rId2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2EC40-AB30-4842-8435-A159762CAEB3}" type="datetimeFigureOut">
              <a:rPr lang="en-US" smtClean="0"/>
              <a:pPr/>
              <a:t>4/15/16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DDB51-C4FA-4A78-982E-52A8A52C53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a portion of the skull and expose the brain</a:t>
            </a:r>
          </a:p>
          <a:p>
            <a:endParaRPr lang="en-US" dirty="0" smtClean="0"/>
          </a:p>
          <a:p>
            <a:r>
              <a:rPr lang="en-US" dirty="0" smtClean="0"/>
              <a:t>Clinical teams needs several seizures </a:t>
            </a:r>
            <a:r>
              <a:rPr lang="en-US" smtClean="0"/>
              <a:t>to </a:t>
            </a:r>
            <a:r>
              <a:rPr lang="en-US" baseline="0" smtClean="0"/>
              <a:t>have </a:t>
            </a:r>
            <a:r>
              <a:rPr lang="en-US" baseline="0" dirty="0" smtClean="0"/>
              <a:t>any confidence that they </a:t>
            </a:r>
            <a:r>
              <a:rPr lang="en-US" baseline="0" smtClean="0"/>
              <a:t>have a” chance” </a:t>
            </a:r>
            <a:r>
              <a:rPr lang="en-US" baseline="0" dirty="0" smtClean="0"/>
              <a:t>at localizing </a:t>
            </a:r>
            <a:r>
              <a:rPr lang="en-US" baseline="0" smtClean="0"/>
              <a:t>the EZ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DDB51-C4FA-4A78-982E-52A8A52C539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88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22846-8F88-41B3-8645-143B2BD738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3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DDB51-C4FA-4A78-982E-52A8A52C539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64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DDB51-C4FA-4A78-982E-52A8A52C539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6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DDB51-C4FA-4A78-982E-52A8A52C53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669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practice is…clinicians examining manually…its not quick, not easy..is</a:t>
            </a:r>
            <a:r>
              <a:rPr lang="en-US" baseline="0" dirty="0" smtClean="0"/>
              <a:t> it accurate? </a:t>
            </a:r>
          </a:p>
          <a:p>
            <a:endParaRPr lang="en-US" dirty="0" smtClean="0"/>
          </a:p>
          <a:p>
            <a:r>
              <a:rPr lang="en-US" dirty="0" smtClean="0"/>
              <a:t>I will talk about 2 tools in</a:t>
            </a:r>
            <a:r>
              <a:rPr lang="en-US" baseline="0" dirty="0" smtClean="0"/>
              <a:t> a minute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Ours is accurate, quick, </a:t>
            </a:r>
            <a:r>
              <a:rPr lang="en-US" baseline="0" dirty="0" smtClean="0"/>
              <a:t> </a:t>
            </a:r>
            <a:r>
              <a:rPr lang="en-US" dirty="0" smtClean="0"/>
              <a:t>…..</a:t>
            </a:r>
          </a:p>
          <a:p>
            <a:endParaRPr lang="en-US" dirty="0" smtClean="0"/>
          </a:p>
          <a:p>
            <a:r>
              <a:rPr lang="en-US" dirty="0" smtClean="0"/>
              <a:t>Competition is the status</a:t>
            </a:r>
            <a:r>
              <a:rPr lang="en-US" baseline="0" dirty="0" smtClean="0"/>
              <a:t> quo…no system out there that automatically identifies the EZ..there are systems that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Mathematical model that characterizes how the scalp filters the signals…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7DDB51-C4FA-4A78-982E-52A8A52C539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0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742950"/>
            <a:ext cx="7162800" cy="53721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2895600" cy="6858000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6858000" y="0"/>
            <a:ext cx="2286000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77000">
                <a:srgbClr val="00000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9000">
                <a:srgbClr val="000000"/>
              </a:gs>
              <a:gs pos="77000">
                <a:srgbClr val="000000">
                  <a:alpha val="0"/>
                </a:srgbClr>
              </a:gs>
              <a:gs pos="14000">
                <a:srgbClr val="000000"/>
              </a:gs>
              <a:gs pos="0">
                <a:srgbClr val="000000"/>
              </a:gs>
              <a:gs pos="4950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18872" y="76200"/>
            <a:ext cx="8906256" cy="1371600"/>
          </a:xfrm>
        </p:spPr>
        <p:txBody>
          <a:bodyPr lIns="0" tIns="0" rIns="0">
            <a:noAutofit/>
          </a:bodyPr>
          <a:lstStyle>
            <a:lvl1pPr algn="ctr">
              <a:defRPr sz="10000">
                <a:solidFill>
                  <a:schemeClr val="tx1"/>
                </a:solidFill>
              </a:defRPr>
            </a:lvl1pPr>
          </a:lstStyle>
          <a:p>
            <a:r>
              <a:rPr lang="en-US" dirty="0" err="1" smtClean="0"/>
              <a:t>EZTrack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72" y="325314"/>
            <a:ext cx="8906256" cy="831954"/>
          </a:xfrm>
        </p:spPr>
        <p:txBody>
          <a:bodyPr lIns="0" tIns="0" rIns="0" bIns="0" anchor="t"/>
          <a:lstStyle>
            <a:lvl1pPr>
              <a:defRPr>
                <a:solidFill>
                  <a:srgbClr val="304D5B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0AE4-BF95-48CF-938F-E7404067F2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576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025128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43943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47322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50713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54092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457471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160868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64247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67626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71023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974402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677781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381160" y="0"/>
              <a:ext cx="118872" cy="6858000"/>
            </a:xfrm>
            <a:prstGeom prst="rect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0AE4-BF95-48CF-938F-E7404067F2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18872" y="1219200"/>
            <a:ext cx="4041996" cy="4937760"/>
          </a:xfrm>
        </p:spPr>
        <p:txBody>
          <a:bodyPr/>
          <a:lstStyle/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83118" y="1216152"/>
            <a:ext cx="4041114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3AD20-722D-4865-B4CD-B6D112743CA0}" type="datetimeFigureOut">
              <a:rPr lang="en-US" smtClean="0"/>
              <a:pPr/>
              <a:t>4/15/16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0AE4-BF95-48CF-938F-E7404067F2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282502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0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10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10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77DEB-76E2-9345-A7BB-C44668ED8E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00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0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10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10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0B7A4-9E8C-6B40-BEEE-875C36F7CF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9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10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10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0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63B13-6B7F-ED49-AF1E-60284D7A42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2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18872" y="325314"/>
            <a:ext cx="8906256" cy="831954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18872" y="1406768"/>
            <a:ext cx="8906256" cy="47227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118872" y="6356350"/>
            <a:ext cx="1228475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96BEC3"/>
                </a:solidFill>
              </a:defRPr>
            </a:lvl1pPr>
          </a:lstStyle>
          <a:p>
            <a:fld id="{F5EA4F09-C265-40C2-8E4F-9472E7CC6688}" type="datetime1">
              <a:rPr lang="en-US" smtClean="0"/>
              <a:pPr/>
              <a:t>4/15/16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466194" y="6356350"/>
            <a:ext cx="4098383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rgbClr val="96BEC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500032" y="6356350"/>
            <a:ext cx="524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96BEC3"/>
                </a:solidFill>
              </a:defRPr>
            </a:lvl1pPr>
          </a:lstStyle>
          <a:p>
            <a:fld id="{CBC50AE4-BF95-48CF-938F-E7404067F2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1" name="Content Placeholder 7" hidden="1"/>
          <p:cNvSpPr txBox="1">
            <a:spLocks/>
          </p:cNvSpPr>
          <p:nvPr userDrawn="1"/>
        </p:nvSpPr>
        <p:spPr>
          <a:xfrm>
            <a:off x="118872" y="1406768"/>
            <a:ext cx="8905360" cy="4750191"/>
          </a:xfrm>
          <a:prstGeom prst="rect">
            <a:avLst/>
          </a:prstGeom>
        </p:spPr>
        <p:txBody>
          <a:bodyPr/>
          <a:lstStyle>
            <a:lvl1pPr marL="227013" indent="-227013" algn="l" rtl="0" eaLnBrk="1" latinLnBrk="0" hangingPunct="1">
              <a:spcBef>
                <a:spcPts val="6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20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1pPr>
            <a:lvl2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2pPr>
            <a:lvl3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3pPr>
            <a:lvl4pPr marL="574675" indent="-174625" algn="l" rtl="0" eaLnBrk="1" latinLnBrk="0" hangingPunct="1">
              <a:spcBef>
                <a:spcPts val="4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4pPr>
            <a:lvl5pPr marL="574675" indent="-174625" algn="l" rtl="0" eaLnBrk="1" latinLnBrk="0" hangingPunct="1">
              <a:spcBef>
                <a:spcPts val="3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0" r:id="rId2"/>
    <p:sldLayoutId id="2147483676" r:id="rId3"/>
    <p:sldLayoutId id="2147483681" r:id="rId4"/>
    <p:sldLayoutId id="2147483682" r:id="rId5"/>
    <p:sldLayoutId id="2147483683" r:id="rId6"/>
    <p:sldLayoutId id="2147483684" r:id="rId7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rgbClr val="304D5B"/>
          </a:solidFill>
          <a:latin typeface="+mj-lt"/>
          <a:ea typeface="+mj-ea"/>
          <a:cs typeface="+mj-cs"/>
        </a:defRPr>
      </a:lvl1pPr>
    </p:titleStyle>
    <p:bodyStyle>
      <a:lvl1pPr marL="227013" indent="-227013" algn="l" rtl="0" eaLnBrk="1" latinLnBrk="0" hangingPunct="1">
        <a:spcBef>
          <a:spcPts val="600"/>
        </a:spcBef>
        <a:buClr>
          <a:srgbClr val="C87DC8"/>
        </a:buClr>
        <a:buSzPct val="76000"/>
        <a:buFont typeface="Arial" panose="020B0604020202020204" pitchFamily="34" charset="0"/>
        <a:buChar char="•"/>
        <a:defRPr kumimoji="0" sz="2000" kern="1200">
          <a:solidFill>
            <a:srgbClr val="5391AB"/>
          </a:solidFill>
          <a:latin typeface="+mn-lt"/>
          <a:ea typeface="+mn-ea"/>
          <a:cs typeface="+mn-cs"/>
        </a:defRPr>
      </a:lvl1pPr>
      <a:lvl2pPr marL="574675" indent="-174625" algn="l" rtl="0" eaLnBrk="1" latinLnBrk="0" hangingPunct="1">
        <a:spcBef>
          <a:spcPts val="500"/>
        </a:spcBef>
        <a:buClr>
          <a:srgbClr val="C87DC8"/>
        </a:buClr>
        <a:buSzPct val="76000"/>
        <a:buFont typeface="Arial" panose="020B0604020202020204" pitchFamily="34" charset="0"/>
        <a:buChar char="•"/>
        <a:defRPr kumimoji="0" sz="1600" kern="1200">
          <a:solidFill>
            <a:srgbClr val="5391AB"/>
          </a:solidFill>
          <a:latin typeface="+mn-lt"/>
          <a:ea typeface="+mn-ea"/>
          <a:cs typeface="+mn-cs"/>
        </a:defRPr>
      </a:lvl2pPr>
      <a:lvl3pPr marL="574675" indent="-174625" algn="l" rtl="0" eaLnBrk="1" latinLnBrk="0" hangingPunct="1">
        <a:spcBef>
          <a:spcPts val="500"/>
        </a:spcBef>
        <a:buClr>
          <a:srgbClr val="C87DC8"/>
        </a:buClr>
        <a:buSzPct val="76000"/>
        <a:buFont typeface="Arial" panose="020B0604020202020204" pitchFamily="34" charset="0"/>
        <a:buChar char="•"/>
        <a:defRPr kumimoji="0" sz="1600" kern="1200">
          <a:solidFill>
            <a:srgbClr val="5391AB"/>
          </a:solidFill>
          <a:latin typeface="+mn-lt"/>
          <a:ea typeface="+mn-ea"/>
          <a:cs typeface="+mn-cs"/>
        </a:defRPr>
      </a:lvl3pPr>
      <a:lvl4pPr marL="574675" indent="-174625" algn="l" rtl="0" eaLnBrk="1" latinLnBrk="0" hangingPunct="1">
        <a:spcBef>
          <a:spcPts val="400"/>
        </a:spcBef>
        <a:buClr>
          <a:srgbClr val="C87DC8"/>
        </a:buClr>
        <a:buSzPct val="70000"/>
        <a:buFont typeface="Arial" panose="020B0604020202020204" pitchFamily="34" charset="0"/>
        <a:buChar char="•"/>
        <a:defRPr kumimoji="0" sz="1600" kern="1200">
          <a:solidFill>
            <a:srgbClr val="5391AB"/>
          </a:solidFill>
          <a:latin typeface="+mn-lt"/>
          <a:ea typeface="+mn-ea"/>
          <a:cs typeface="+mn-cs"/>
        </a:defRPr>
      </a:lvl4pPr>
      <a:lvl5pPr marL="574675" indent="-174625" algn="l" rtl="0" eaLnBrk="1" latinLnBrk="0" hangingPunct="1">
        <a:spcBef>
          <a:spcPts val="300"/>
        </a:spcBef>
        <a:buClr>
          <a:srgbClr val="C87DC8"/>
        </a:buClr>
        <a:buSzPct val="70000"/>
        <a:buFont typeface="Arial" panose="020B0604020202020204" pitchFamily="34" charset="0"/>
        <a:buChar char="•"/>
        <a:defRPr kumimoji="0" sz="1600" kern="1200">
          <a:solidFill>
            <a:srgbClr val="5391AB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Relationship Id="rId3" Type="http://schemas.openxmlformats.org/officeDocument/2006/relationships/image" Target="../media/image5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eg"/><Relationship Id="rId3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eg"/><Relationship Id="rId3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52.e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5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54.e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55.emf"/><Relationship Id="rId7" Type="http://schemas.openxmlformats.org/officeDocument/2006/relationships/oleObject" Target="../embeddings/oleObject5.bin"/><Relationship Id="rId8" Type="http://schemas.openxmlformats.org/officeDocument/2006/relationships/image" Target="../media/image52.emf"/><Relationship Id="rId9" Type="http://schemas.openxmlformats.org/officeDocument/2006/relationships/package" Target="../embeddings/Microsoft_Word_Document2.docx"/><Relationship Id="rId10" Type="http://schemas.openxmlformats.org/officeDocument/2006/relationships/image" Target="../media/image5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20" Type="http://schemas.openxmlformats.org/officeDocument/2006/relationships/image" Target="../media/image25.jpeg"/><Relationship Id="rId21" Type="http://schemas.openxmlformats.org/officeDocument/2006/relationships/image" Target="../media/image26.jpe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6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g"/><Relationship Id="rId3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3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72.jpeg"/><Relationship Id="rId9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4" Type="http://schemas.openxmlformats.org/officeDocument/2006/relationships/oleObject" Target="../embeddings/oleObject6.bin"/><Relationship Id="rId5" Type="http://schemas.openxmlformats.org/officeDocument/2006/relationships/image" Target="../media/image74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75.emf"/><Relationship Id="rId8" Type="http://schemas.openxmlformats.org/officeDocument/2006/relationships/image" Target="../media/image7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9.emf"/><Relationship Id="rId12" Type="http://schemas.openxmlformats.org/officeDocument/2006/relationships/oleObject" Target="../embeddings/oleObject12.bin"/><Relationship Id="rId13" Type="http://schemas.openxmlformats.org/officeDocument/2006/relationships/image" Target="../media/image8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76.jpg"/><Relationship Id="rId4" Type="http://schemas.openxmlformats.org/officeDocument/2006/relationships/oleObject" Target="../embeddings/oleObject8.bin"/><Relationship Id="rId5" Type="http://schemas.openxmlformats.org/officeDocument/2006/relationships/image" Target="../media/image74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78.emf"/><Relationship Id="rId8" Type="http://schemas.openxmlformats.org/officeDocument/2006/relationships/oleObject" Target="../embeddings/oleObject10.bin"/><Relationship Id="rId9" Type="http://schemas.openxmlformats.org/officeDocument/2006/relationships/image" Target="../media/image75.emf"/><Relationship Id="rId10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4" Type="http://schemas.openxmlformats.org/officeDocument/2006/relationships/image" Target="../media/image82.jpeg"/><Relationship Id="rId5" Type="http://schemas.openxmlformats.org/officeDocument/2006/relationships/image" Target="../media/image83.jpeg"/><Relationship Id="rId6" Type="http://schemas.openxmlformats.org/officeDocument/2006/relationships/image" Target="../media/image84.jpeg"/><Relationship Id="rId7" Type="http://schemas.openxmlformats.org/officeDocument/2006/relationships/image" Target="../media/image85.jpeg"/><Relationship Id="rId8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20" Type="http://schemas.openxmlformats.org/officeDocument/2006/relationships/image" Target="../media/image25.jpeg"/><Relationship Id="rId21" Type="http://schemas.openxmlformats.org/officeDocument/2006/relationships/image" Target="../media/image26.jpe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jpe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4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657600"/>
            <a:ext cx="8305800" cy="1905000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/>
              <a:t>Networks dynamics of the brain and the influence of the epileptic seizure onset zone</a:t>
            </a:r>
            <a:endParaRPr lang="en-US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486400"/>
            <a:ext cx="6400800" cy="762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Sri Sarma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3352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6052" y="228600"/>
            <a:ext cx="3760748" cy="1218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520254" y="733436"/>
            <a:ext cx="3890994" cy="1933564"/>
            <a:chOff x="4762035" y="2209800"/>
            <a:chExt cx="2250910" cy="914400"/>
          </a:xfrm>
        </p:grpSpPr>
        <p:pic>
          <p:nvPicPr>
            <p:cNvPr id="7" name="Picture 6" descr="nueral_systems1.jpg"/>
            <p:cNvPicPr preferRelativeResize="0">
              <a:picLocks/>
            </p:cNvPicPr>
            <p:nvPr/>
          </p:nvPicPr>
          <p:blipFill>
            <a:blip r:embed="rId3" cstate="print"/>
            <a:srcRect t="12232" b="17382"/>
            <a:stretch>
              <a:fillRect/>
            </a:stretch>
          </p:blipFill>
          <p:spPr>
            <a:xfrm>
              <a:off x="4762035" y="2209800"/>
              <a:ext cx="1029165" cy="914400"/>
            </a:xfrm>
            <a:prstGeom prst="rect">
              <a:avLst/>
            </a:prstGeom>
          </p:spPr>
        </p:pic>
        <p:pic>
          <p:nvPicPr>
            <p:cNvPr id="8" name="Picture 7" descr="neural_systems3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5791200" y="2209800"/>
              <a:ext cx="1221745" cy="914400"/>
            </a:xfrm>
            <a:prstGeom prst="rect">
              <a:avLst/>
            </a:prstGeom>
          </p:spPr>
        </p:pic>
      </p:grpSp>
      <p:pic>
        <p:nvPicPr>
          <p:cNvPr id="9" name="Picture 8" descr="jhu2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1535" y="1600200"/>
            <a:ext cx="3407627" cy="1447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1000" y="257126"/>
            <a:ext cx="410641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i="1" dirty="0" err="1" smtClean="0">
                <a:solidFill>
                  <a:schemeClr val="bg1"/>
                </a:solidFill>
              </a:rPr>
              <a:t>Neuromedical</a:t>
            </a:r>
            <a:r>
              <a:rPr lang="en-US" sz="2000" b="1" i="1" dirty="0" smtClean="0">
                <a:solidFill>
                  <a:schemeClr val="bg1"/>
                </a:solidFill>
              </a:rPr>
              <a:t> Control Systems Lab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0" y="6553200"/>
            <a:ext cx="6858000" cy="533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smtClean="0"/>
              <a:t>Loyola April 2016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7625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325314"/>
            <a:ext cx="2743200" cy="831954"/>
          </a:xfrm>
        </p:spPr>
        <p:txBody>
          <a:bodyPr/>
          <a:lstStyle/>
          <a:p>
            <a:r>
              <a:rPr lang="en-US" b="1" dirty="0" smtClean="0"/>
              <a:t>Outcomes…</a:t>
            </a:r>
            <a:endParaRPr lang="en-US" b="1" dirty="0"/>
          </a:p>
        </p:txBody>
      </p:sp>
      <p:sp>
        <p:nvSpPr>
          <p:cNvPr id="2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308942"/>
            <a:ext cx="5562600" cy="2133600"/>
          </a:xfrm>
          <a:solidFill>
            <a:srgbClr val="FFFFFF"/>
          </a:solidFill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 smtClean="0"/>
              <a:t>Surgery is </a:t>
            </a:r>
            <a:r>
              <a:rPr lang="en-US" sz="2800" b="1" dirty="0" smtClean="0">
                <a:solidFill>
                  <a:srgbClr val="0000FF"/>
                </a:solidFill>
              </a:rPr>
              <a:t>irreversible</a:t>
            </a:r>
            <a:r>
              <a:rPr lang="en-US" sz="2800" dirty="0" smtClean="0"/>
              <a:t> and chance of seizure control is </a:t>
            </a:r>
            <a:r>
              <a:rPr lang="en-US" sz="2800" b="1" dirty="0" smtClean="0">
                <a:solidFill>
                  <a:srgbClr val="0000FF"/>
                </a:solidFill>
              </a:rPr>
              <a:t>30-70%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800" dirty="0" smtClean="0"/>
              <a:t>Failures are due to </a:t>
            </a:r>
            <a:r>
              <a:rPr lang="en-US" sz="2800" b="1" dirty="0" smtClean="0">
                <a:solidFill>
                  <a:srgbClr val="0000FF"/>
                </a:solidFill>
              </a:rPr>
              <a:t>challenges in localizing the EZ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24481" y="1066800"/>
            <a:ext cx="2133719" cy="2832942"/>
            <a:chOff x="4975033" y="-92675"/>
            <a:chExt cx="2521287" cy="3445475"/>
          </a:xfrm>
        </p:grpSpPr>
        <p:pic>
          <p:nvPicPr>
            <p:cNvPr id="43" name="Picture 2" descr="Screen shot 2014-05-01 at 5.02.30 PM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033" y="1676400"/>
              <a:ext cx="2492567" cy="167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" descr="Screen shot 2014-05-01 at 5.02.09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5174" y="-92675"/>
              <a:ext cx="2521146" cy="1676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533400" y="3737044"/>
            <a:ext cx="7239000" cy="2816156"/>
            <a:chOff x="533400" y="3737044"/>
            <a:chExt cx="7239000" cy="281615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9914" y="4114800"/>
              <a:ext cx="1702486" cy="2438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33400" y="3737044"/>
              <a:ext cx="5486400" cy="2693045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>
              <a:spAutoFit/>
            </a:bodyPr>
            <a:lstStyle/>
            <a:p>
              <a:pPr>
                <a:spcBef>
                  <a:spcPts val="0"/>
                </a:spcBef>
                <a:spcAft>
                  <a:spcPts val="1200"/>
                </a:spcAft>
              </a:pPr>
              <a:r>
                <a:rPr lang="en-US" sz="2800" b="1" dirty="0" err="1" smtClean="0">
                  <a:solidFill>
                    <a:srgbClr val="000000"/>
                  </a:solidFill>
                </a:rPr>
                <a:t>Neurostimulation</a:t>
              </a:r>
              <a:r>
                <a:rPr lang="en-US" sz="2800" dirty="0">
                  <a:solidFill>
                    <a:srgbClr val="000000"/>
                  </a:solidFill>
                </a:rPr>
                <a:t>:</a:t>
              </a:r>
              <a:r>
                <a:rPr lang="en-US" sz="2800" dirty="0" smtClean="0">
                  <a:solidFill>
                    <a:srgbClr val="000000"/>
                  </a:solidFill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</a:rPr>
                <a:t>implants placed in or near </a:t>
              </a:r>
              <a:r>
                <a:rPr lang="en-US" sz="2800" dirty="0" smtClean="0">
                  <a:solidFill>
                    <a:srgbClr val="000000"/>
                  </a:solidFill>
                </a:rPr>
                <a:t>EZ </a:t>
              </a:r>
              <a:r>
                <a:rPr lang="en-US" sz="2800" dirty="0">
                  <a:solidFill>
                    <a:srgbClr val="000000"/>
                  </a:solidFill>
                </a:rPr>
                <a:t>to use electrical signals to control seizures</a:t>
              </a:r>
            </a:p>
            <a:p>
              <a:pPr marL="800100" lvl="1" indent="-342900">
                <a:spcBef>
                  <a:spcPts val="0"/>
                </a:spcBef>
                <a:buFont typeface="Arial"/>
                <a:buChar char="•"/>
              </a:pPr>
              <a:r>
                <a:rPr lang="en-US" sz="2500" b="1" dirty="0">
                  <a:solidFill>
                    <a:srgbClr val="0000FF"/>
                  </a:solidFill>
                </a:rPr>
                <a:t>r</a:t>
              </a:r>
              <a:r>
                <a:rPr lang="en-US" sz="2500" b="1" dirty="0" smtClean="0">
                  <a:solidFill>
                    <a:srgbClr val="0000FF"/>
                  </a:solidFill>
                </a:rPr>
                <a:t>eversible</a:t>
              </a:r>
              <a:r>
                <a:rPr lang="en-US" sz="2500" dirty="0" smtClean="0">
                  <a:solidFill>
                    <a:srgbClr val="0000FF"/>
                  </a:solidFill>
                </a:rPr>
                <a:t> </a:t>
              </a:r>
              <a:r>
                <a:rPr lang="en-US" sz="2500" dirty="0" smtClean="0">
                  <a:solidFill>
                    <a:srgbClr val="000000"/>
                  </a:solidFill>
                </a:rPr>
                <a:t>- likely wider </a:t>
              </a:r>
              <a:r>
                <a:rPr lang="en-US" sz="2500" dirty="0">
                  <a:solidFill>
                    <a:srgbClr val="000000"/>
                  </a:solidFill>
                </a:rPr>
                <a:t>acceptance</a:t>
              </a:r>
            </a:p>
            <a:p>
              <a:pPr marL="800100" lvl="1" indent="-342900">
                <a:spcBef>
                  <a:spcPts val="0"/>
                </a:spcBef>
                <a:buFont typeface="Arial"/>
                <a:buChar char="•"/>
              </a:pPr>
              <a:r>
                <a:rPr lang="en-US" sz="2500" dirty="0">
                  <a:solidFill>
                    <a:srgbClr val="000000"/>
                  </a:solidFill>
                </a:rPr>
                <a:t>still requires localizing EZ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02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044" y="685800"/>
            <a:ext cx="8906256" cy="831954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Intracranial </a:t>
            </a:r>
            <a:r>
              <a:rPr lang="en-US" sz="2800" b="1" dirty="0" err="1" smtClean="0"/>
              <a:t>eeg</a:t>
            </a:r>
            <a:r>
              <a:rPr lang="en-US" sz="2800" b="1" dirty="0" smtClean="0"/>
              <a:t> gives opportunity to study epileptic network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00032" y="5969104"/>
            <a:ext cx="524200" cy="365760"/>
          </a:xfrm>
        </p:spPr>
        <p:txBody>
          <a:bodyPr/>
          <a:lstStyle/>
          <a:p>
            <a:fld id="{CBC50AE4-BF95-48CF-938F-E7404067F21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ctivity-Interictal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1" t="7922" r="9525" b="11397"/>
          <a:stretch/>
        </p:blipFill>
        <p:spPr>
          <a:xfrm>
            <a:off x="685800" y="2333094"/>
            <a:ext cx="3818467" cy="3299460"/>
          </a:xfrm>
          <a:prstGeom prst="rect">
            <a:avLst/>
          </a:prstGeom>
          <a:solidFill>
            <a:schemeClr val="tx2">
              <a:lumMod val="50000"/>
            </a:schemeClr>
          </a:solidFill>
          <a:ln w="57150" cmpd="sng">
            <a:solidFill>
              <a:srgbClr val="3366FF"/>
            </a:solidFill>
          </a:ln>
        </p:spPr>
      </p:pic>
      <p:pic>
        <p:nvPicPr>
          <p:cNvPr id="5" name="Picture 4" descr="Activity-Ictal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8" t="8341" r="10104" b="11157"/>
          <a:stretch/>
        </p:blipFill>
        <p:spPr>
          <a:xfrm>
            <a:off x="4800600" y="2333094"/>
            <a:ext cx="3894667" cy="3276600"/>
          </a:xfrm>
          <a:prstGeom prst="rect">
            <a:avLst/>
          </a:prstGeom>
          <a:solidFill>
            <a:schemeClr val="tx2">
              <a:lumMod val="50000"/>
            </a:schemeClr>
          </a:solidFill>
          <a:ln w="57150" cmpd="sng">
            <a:solidFill>
              <a:srgbClr val="FF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828800" y="1822554"/>
            <a:ext cx="153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Non-Seizure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96341" y="1822554"/>
            <a:ext cx="99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Seizure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30621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1" y="1941747"/>
            <a:ext cx="4038599" cy="3239853"/>
          </a:xfrm>
          <a:prstGeom prst="rect">
            <a:avLst/>
          </a:prstGeom>
          <a:ln>
            <a:solidFill>
              <a:srgbClr val="800000"/>
            </a:solidFill>
          </a:ln>
        </p:spPr>
      </p:pic>
      <p:grpSp>
        <p:nvGrpSpPr>
          <p:cNvPr id="304" name="Group 303"/>
          <p:cNvGrpSpPr/>
          <p:nvPr/>
        </p:nvGrpSpPr>
        <p:grpSpPr>
          <a:xfrm>
            <a:off x="595881" y="2094148"/>
            <a:ext cx="3595119" cy="2819400"/>
            <a:chOff x="609600" y="1752600"/>
            <a:chExt cx="4419600" cy="3517392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2895600" y="1752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3657600" y="1828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276600" y="21214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4038600" y="2209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581400" y="2590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4419600" y="25786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>
              <a:off x="3962400" y="2971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4788408" y="2971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1752600" y="2057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>
              <a:off x="2514600" y="2145792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>
              <a:off x="2133600" y="2438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2895600" y="2526792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2438400" y="2907792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3276600" y="2895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2819400" y="3288792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3645408" y="3288792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2514600" y="3633216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3276600" y="37216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2895600" y="4014216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3581400" y="4038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3200400" y="4343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3962400" y="4343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1371600" y="39502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2133600" y="4038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>
              <a:off x="1752600" y="43312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2514600" y="4419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2133600" y="46482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2819400" y="4724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2438400" y="50292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1447800" y="4495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3962400" y="3657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>
              <a:off x="4343400" y="3962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4343400" y="3352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4724400" y="3657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990600" y="28072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1752600" y="2895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1371600" y="31882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133600" y="3276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371600" y="2438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609600" y="31242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990600" y="35052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1752600" y="3657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Oval 298"/>
            <p:cNvSpPr>
              <a:spLocks noChangeAspect="1"/>
            </p:cNvSpPr>
            <p:nvPr/>
          </p:nvSpPr>
          <p:spPr>
            <a:xfrm flipH="1" flipV="1">
              <a:off x="3212592" y="5029200"/>
              <a:ext cx="216408" cy="216408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0" name="Oval 299"/>
            <p:cNvSpPr>
              <a:spLocks noChangeAspect="1"/>
            </p:cNvSpPr>
            <p:nvPr/>
          </p:nvSpPr>
          <p:spPr>
            <a:xfrm>
              <a:off x="3581400" y="4724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1" name="Oval 300"/>
            <p:cNvSpPr>
              <a:spLocks noChangeAspect="1"/>
            </p:cNvSpPr>
            <p:nvPr/>
          </p:nvSpPr>
          <p:spPr>
            <a:xfrm>
              <a:off x="3962400" y="50292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2" name="Oval 301"/>
            <p:cNvSpPr>
              <a:spLocks noChangeAspect="1"/>
            </p:cNvSpPr>
            <p:nvPr/>
          </p:nvSpPr>
          <p:spPr>
            <a:xfrm>
              <a:off x="4343400" y="4724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3" name="Oval 302"/>
            <p:cNvSpPr>
              <a:spLocks noChangeAspect="1"/>
            </p:cNvSpPr>
            <p:nvPr/>
          </p:nvSpPr>
          <p:spPr>
            <a:xfrm>
              <a:off x="4724400" y="4343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5" name="Title 3"/>
          <p:cNvSpPr>
            <a:spLocks noGrp="1"/>
          </p:cNvSpPr>
          <p:nvPr>
            <p:ph type="title"/>
          </p:nvPr>
        </p:nvSpPr>
        <p:spPr>
          <a:xfrm>
            <a:off x="990600" y="914400"/>
            <a:ext cx="7543800" cy="83195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The structure of the </a:t>
            </a:r>
            <a:r>
              <a:rPr lang="en-US" b="1" dirty="0"/>
              <a:t>e</a:t>
            </a:r>
            <a:r>
              <a:rPr lang="en-US" b="1" dirty="0" smtClean="0"/>
              <a:t>pileptic </a:t>
            </a:r>
            <a:r>
              <a:rPr lang="en-US" b="1" dirty="0"/>
              <a:t>n</a:t>
            </a:r>
            <a:r>
              <a:rPr lang="en-US" b="1" dirty="0" smtClean="0"/>
              <a:t>etwork 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724400" y="2475147"/>
            <a:ext cx="43034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can view a window of the time series as</a:t>
            </a:r>
          </a:p>
          <a:p>
            <a:r>
              <a:rPr lang="en-US" dirty="0"/>
              <a:t>a</a:t>
            </a:r>
            <a:r>
              <a:rPr lang="en-US" dirty="0" smtClean="0"/>
              <a:t> graph: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</a:t>
            </a:r>
            <a:r>
              <a:rPr lang="en-US" dirty="0" smtClean="0"/>
              <a:t>odes = electrodes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</a:t>
            </a:r>
            <a:r>
              <a:rPr lang="en-US" dirty="0" smtClean="0"/>
              <a:t>dges exist of signal pairs are correlated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61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057400"/>
            <a:ext cx="4084405" cy="3276600"/>
          </a:xfrm>
          <a:prstGeom prst="rect">
            <a:avLst/>
          </a:prstGeom>
          <a:ln>
            <a:solidFill>
              <a:srgbClr val="800000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815129" y="2330197"/>
            <a:ext cx="3294855" cy="2639098"/>
            <a:chOff x="815129" y="1872996"/>
            <a:chExt cx="4029667" cy="319146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136392" y="1872996"/>
              <a:ext cx="521208" cy="76200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101129" y="1958129"/>
              <a:ext cx="210734" cy="198542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2720129" y="1958129"/>
              <a:ext cx="210734" cy="222926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 flipV="1">
              <a:off x="2720129" y="2351321"/>
              <a:ext cx="210734" cy="2107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429000" y="2362201"/>
              <a:ext cx="187663" cy="263862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244129" y="2415329"/>
              <a:ext cx="210734" cy="198542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3482129" y="3101129"/>
              <a:ext cx="198542" cy="222926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3482129" y="3494321"/>
              <a:ext cx="198542" cy="262550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577129" y="2262929"/>
              <a:ext cx="210734" cy="2107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577129" y="3101129"/>
              <a:ext cx="210734" cy="122342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196129" y="3393737"/>
              <a:ext cx="210734" cy="146726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4548929" y="3863129"/>
              <a:ext cx="210734" cy="1345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2643929" y="3113321"/>
              <a:ext cx="210734" cy="2107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101129" y="2732321"/>
              <a:ext cx="210734" cy="198542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2720129" y="3838745"/>
              <a:ext cx="210734" cy="2107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25129" y="2784137"/>
              <a:ext cx="198542" cy="222926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4844796" y="3898392"/>
              <a:ext cx="0" cy="445008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167929" y="3177329"/>
              <a:ext cx="210734" cy="2107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167929" y="4167929"/>
              <a:ext cx="210734" cy="2107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3482129" y="3927137"/>
              <a:ext cx="134534" cy="146726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 flipV="1">
              <a:off x="1958129" y="2262929"/>
              <a:ext cx="210734" cy="2107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1958129" y="3863129"/>
              <a:ext cx="210734" cy="2107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1196129" y="2643929"/>
              <a:ext cx="210734" cy="198542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 flipV="1">
              <a:off x="815129" y="3329729"/>
              <a:ext cx="210734" cy="2107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1958129" y="4244129"/>
              <a:ext cx="210734" cy="122342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2720129" y="4219745"/>
              <a:ext cx="210734" cy="235118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2339129" y="4539996"/>
              <a:ext cx="175471" cy="143467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786929" y="4929929"/>
              <a:ext cx="134534" cy="1345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405929" y="4929929"/>
              <a:ext cx="210734" cy="1345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 flipV="1">
              <a:off x="3024929" y="4929929"/>
              <a:ext cx="210734" cy="1345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4091729" y="4929929"/>
              <a:ext cx="286934" cy="1345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609600" y="2209800"/>
            <a:ext cx="3613683" cy="2908613"/>
            <a:chOff x="609600" y="1752600"/>
            <a:chExt cx="4419600" cy="3517392"/>
          </a:xfrm>
        </p:grpSpPr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2895600" y="1752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3657600" y="1828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>
              <a:spLocks noChangeAspect="1"/>
            </p:cNvSpPr>
            <p:nvPr/>
          </p:nvSpPr>
          <p:spPr>
            <a:xfrm>
              <a:off x="3276600" y="21214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4038600" y="2209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3581400" y="2590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4419600" y="25786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>
              <a:spLocks noChangeAspect="1"/>
            </p:cNvSpPr>
            <p:nvPr/>
          </p:nvSpPr>
          <p:spPr>
            <a:xfrm>
              <a:off x="3962400" y="2971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4788408" y="2971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>
              <a:spLocks noChangeAspect="1"/>
            </p:cNvSpPr>
            <p:nvPr/>
          </p:nvSpPr>
          <p:spPr>
            <a:xfrm>
              <a:off x="1752600" y="2057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>
              <a:spLocks noChangeAspect="1"/>
            </p:cNvSpPr>
            <p:nvPr/>
          </p:nvSpPr>
          <p:spPr>
            <a:xfrm>
              <a:off x="2514600" y="2145792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2133600" y="2438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2895600" y="2526792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2438400" y="2907792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3276600" y="2895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2819400" y="3288792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3645408" y="3288792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2514600" y="3633216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3276600" y="37216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/>
            <p:cNvSpPr>
              <a:spLocks noChangeAspect="1"/>
            </p:cNvSpPr>
            <p:nvPr/>
          </p:nvSpPr>
          <p:spPr>
            <a:xfrm>
              <a:off x="2895600" y="4014216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3581400" y="4038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3200400" y="4343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3962400" y="4343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1371600" y="39502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2133600" y="4038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1752600" y="43312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2514600" y="4419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2133600" y="46482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2819400" y="4724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2438400" y="50292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1447800" y="4495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3962400" y="3657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4343400" y="3962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>
              <a:spLocks noChangeAspect="1"/>
            </p:cNvSpPr>
            <p:nvPr/>
          </p:nvSpPr>
          <p:spPr>
            <a:xfrm>
              <a:off x="4343400" y="33528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4724400" y="3657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990600" y="28072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1752600" y="2895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1371600" y="3188208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2133600" y="3276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1371600" y="2438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609600" y="31242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990600" y="35052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>
              <a:spLocks noChangeAspect="1"/>
            </p:cNvSpPr>
            <p:nvPr/>
          </p:nvSpPr>
          <p:spPr>
            <a:xfrm>
              <a:off x="1752600" y="36576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>
              <a:spLocks noChangeAspect="1"/>
            </p:cNvSpPr>
            <p:nvPr/>
          </p:nvSpPr>
          <p:spPr>
            <a:xfrm flipH="1" flipV="1">
              <a:off x="3212592" y="5029200"/>
              <a:ext cx="216408" cy="216408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121"/>
            <p:cNvSpPr>
              <a:spLocks noChangeAspect="1"/>
            </p:cNvSpPr>
            <p:nvPr/>
          </p:nvSpPr>
          <p:spPr>
            <a:xfrm>
              <a:off x="3581400" y="4724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/>
            <p:cNvSpPr>
              <a:spLocks noChangeAspect="1"/>
            </p:cNvSpPr>
            <p:nvPr/>
          </p:nvSpPr>
          <p:spPr>
            <a:xfrm>
              <a:off x="3962400" y="50292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Oval 123"/>
            <p:cNvSpPr>
              <a:spLocks noChangeAspect="1"/>
            </p:cNvSpPr>
            <p:nvPr/>
          </p:nvSpPr>
          <p:spPr>
            <a:xfrm>
              <a:off x="4343400" y="4724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Oval 124"/>
            <p:cNvSpPr>
              <a:spLocks noChangeAspect="1"/>
            </p:cNvSpPr>
            <p:nvPr/>
          </p:nvSpPr>
          <p:spPr>
            <a:xfrm>
              <a:off x="4724400" y="4343400"/>
              <a:ext cx="240792" cy="240792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838200"/>
            <a:ext cx="7696200" cy="685800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Sparse correlations in non-seizure </a:t>
            </a:r>
            <a:r>
              <a:rPr lang="en-US" sz="2800" b="1" dirty="0"/>
              <a:t>s</a:t>
            </a:r>
            <a:r>
              <a:rPr lang="en-US" sz="2800" b="1" dirty="0" smtClean="0"/>
              <a:t>tate</a:t>
            </a:r>
            <a:endParaRPr lang="en-US" sz="2800" b="1" dirty="0"/>
          </a:p>
        </p:txBody>
      </p:sp>
      <p:pic>
        <p:nvPicPr>
          <p:cNvPr id="126" name="Picture 125" descr="Activity-Interictal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1" t="7922" r="9525" b="11397"/>
          <a:stretch/>
        </p:blipFill>
        <p:spPr>
          <a:xfrm>
            <a:off x="4953000" y="2026920"/>
            <a:ext cx="3818467" cy="3299460"/>
          </a:xfrm>
          <a:prstGeom prst="rect">
            <a:avLst/>
          </a:prstGeom>
          <a:solidFill>
            <a:schemeClr val="tx2">
              <a:lumMod val="50000"/>
            </a:schemeClr>
          </a:solidFill>
          <a:ln w="57150" cmpd="sng">
            <a:solidFill>
              <a:srgbClr val="3366FF"/>
            </a:solidFill>
          </a:ln>
        </p:spPr>
      </p:pic>
    </p:spTree>
    <p:extLst>
      <p:ext uri="{BB962C8B-B14F-4D97-AF65-F5344CB8AC3E}">
        <p14:creationId xmlns:p14="http://schemas.microsoft.com/office/powerpoint/2010/main" val="1562747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400" y="838200"/>
            <a:ext cx="7239000" cy="83195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Dense correlations in seizure state</a:t>
            </a:r>
            <a:endParaRPr lang="en-US" sz="2800" b="1" dirty="0"/>
          </a:p>
        </p:txBody>
      </p:sp>
      <p:pic>
        <p:nvPicPr>
          <p:cNvPr id="128" name="Picture 127" descr="Activity-Ictal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8" t="8341" r="10104" b="11157"/>
          <a:stretch/>
        </p:blipFill>
        <p:spPr>
          <a:xfrm>
            <a:off x="4800600" y="1905000"/>
            <a:ext cx="3894667" cy="3276600"/>
          </a:xfrm>
          <a:prstGeom prst="rect">
            <a:avLst/>
          </a:prstGeom>
          <a:solidFill>
            <a:schemeClr val="tx2">
              <a:lumMod val="50000"/>
            </a:schemeClr>
          </a:solidFill>
          <a:ln w="57150" cmpd="sng">
            <a:solidFill>
              <a:srgbClr val="FF0000"/>
            </a:solidFill>
          </a:ln>
        </p:spPr>
      </p:pic>
      <p:grpSp>
        <p:nvGrpSpPr>
          <p:cNvPr id="2" name="Group 1"/>
          <p:cNvGrpSpPr/>
          <p:nvPr/>
        </p:nvGrpSpPr>
        <p:grpSpPr>
          <a:xfrm>
            <a:off x="381000" y="1905000"/>
            <a:ext cx="4084405" cy="3276600"/>
            <a:chOff x="457200" y="1600200"/>
            <a:chExt cx="4084405" cy="3276600"/>
          </a:xfrm>
        </p:grpSpPr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" y="1600200"/>
              <a:ext cx="4084405" cy="3276600"/>
            </a:xfrm>
            <a:prstGeom prst="rect">
              <a:avLst/>
            </a:prstGeom>
            <a:ln>
              <a:solidFill>
                <a:srgbClr val="800000"/>
              </a:solidFill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815130" y="1872996"/>
              <a:ext cx="3347190" cy="2530565"/>
              <a:chOff x="815129" y="1872996"/>
              <a:chExt cx="4093675" cy="3191467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3136392" y="1872996"/>
                <a:ext cx="521208" cy="76200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3482129" y="2034329"/>
                <a:ext cx="210734" cy="122342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3101129" y="1958129"/>
                <a:ext cx="210734" cy="198542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2720129" y="1958129"/>
                <a:ext cx="210734" cy="222926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3863129" y="20343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755392" y="2241804"/>
                <a:ext cx="521208" cy="2438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2720129" y="2351321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429000" y="2362201"/>
                <a:ext cx="187663" cy="263862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3786929" y="2415329"/>
                <a:ext cx="2869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3136392" y="2647188"/>
                <a:ext cx="445008" cy="64008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3024929" y="3101129"/>
                <a:ext cx="286934" cy="222926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2667000" y="2732321"/>
                <a:ext cx="263863" cy="239481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4244129" y="2415329"/>
                <a:ext cx="210734" cy="198542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3482129" y="3101129"/>
                <a:ext cx="198542" cy="222926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3396996" y="3136392"/>
                <a:ext cx="0" cy="585216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786929" y="27963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3482129" y="3494321"/>
                <a:ext cx="198542" cy="262550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3850937" y="3494321"/>
                <a:ext cx="146726" cy="198542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1577129" y="22629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600200" y="2558796"/>
                <a:ext cx="533400" cy="3200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1577129" y="2643929"/>
                <a:ext cx="210734" cy="2869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1577129" y="3101129"/>
                <a:ext cx="210734" cy="122342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196129" y="3393737"/>
                <a:ext cx="210734" cy="146726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1958129" y="34821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1993392" y="3753612"/>
                <a:ext cx="521208" cy="2438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958129" y="31011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4548929" y="3863129"/>
                <a:ext cx="210734" cy="1345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 flipV="1">
                <a:off x="3024929" y="3494321"/>
                <a:ext cx="286934" cy="262550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2643929" y="3113321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374392" y="2558796"/>
                <a:ext cx="521208" cy="88392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3101129" y="2732321"/>
                <a:ext cx="210734" cy="198542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 flipV="1">
                <a:off x="2720129" y="3838745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3786929" y="38631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625129" y="2784137"/>
                <a:ext cx="198542" cy="222926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4844796" y="3898392"/>
                <a:ext cx="0" cy="445008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844796" y="3212592"/>
                <a:ext cx="64008" cy="445008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4463796" y="2819400"/>
                <a:ext cx="76200" cy="533400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4167929" y="31773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4167929" y="3863129"/>
                <a:ext cx="210734" cy="1345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4548929" y="41679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4167929" y="41679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4203192" y="4463796"/>
                <a:ext cx="521208" cy="0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4082796" y="3898392"/>
                <a:ext cx="0" cy="445008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3405929" y="45489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3482129" y="3927137"/>
                <a:ext cx="134534" cy="146726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1958129" y="22629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082796" y="2450592"/>
                <a:ext cx="76200" cy="521208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2374392" y="4134612"/>
                <a:ext cx="521208" cy="2438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1958129" y="38631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1196129" y="2643929"/>
                <a:ext cx="210734" cy="198542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196129" y="3012737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491996" y="2679192"/>
                <a:ext cx="0" cy="509016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1231392" y="3625596"/>
                <a:ext cx="521208" cy="152400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15129" y="3012737"/>
                <a:ext cx="210734" cy="146726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 flipV="1">
                <a:off x="815129" y="33297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 flipV="1">
                <a:off x="1196129" y="3710729"/>
                <a:ext cx="175471" cy="251671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577129" y="3863129"/>
                <a:ext cx="210734" cy="122342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1872996" y="3898392"/>
                <a:ext cx="0" cy="432816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1958129" y="4244129"/>
                <a:ext cx="210734" cy="122342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2253996" y="4279392"/>
                <a:ext cx="0" cy="368808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2720129" y="4219745"/>
                <a:ext cx="210734" cy="235118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339129" y="4539996"/>
                <a:ext cx="175471" cy="143467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786929" y="4929929"/>
                <a:ext cx="134534" cy="1345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3024929" y="4548929"/>
                <a:ext cx="210734" cy="2107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3405929" y="4929929"/>
                <a:ext cx="210734" cy="1345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3024929" y="4929929"/>
                <a:ext cx="210734" cy="1345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2643929" y="4929929"/>
                <a:ext cx="210734" cy="1345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4091729" y="4929929"/>
                <a:ext cx="286934" cy="13453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1491996" y="4191000"/>
                <a:ext cx="76200" cy="304800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609600" y="1752600"/>
              <a:ext cx="3613682" cy="2788996"/>
              <a:chOff x="609600" y="1752600"/>
              <a:chExt cx="4419600" cy="3517392"/>
            </a:xfrm>
          </p:grpSpPr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2895600" y="17526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3657600" y="18288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3276600" y="2121408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4038600" y="22098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3581400" y="25908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4419600" y="2578608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3962400" y="29718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4788408" y="29718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1752600" y="20574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2514600" y="2145792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2133600" y="24384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2895600" y="2526792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2438400" y="2907792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3276600" y="28956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2819400" y="3288792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3645408" y="3288792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>
                <a:off x="2514600" y="3633216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3276600" y="3721608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2895600" y="4014216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3581400" y="40386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3200400" y="43434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3962400" y="43434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1371600" y="3950208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2133600" y="40386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>
                <a:off x="1752600" y="4331208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>
              <a:xfrm>
                <a:off x="2514600" y="44196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>
              <a:xfrm>
                <a:off x="2133600" y="46482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2819400" y="47244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2438400" y="50292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447800" y="44958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3962400" y="36576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4343400" y="39624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4343400" y="33528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>
                <a:spLocks noChangeAspect="1"/>
              </p:cNvSpPr>
              <p:nvPr/>
            </p:nvSpPr>
            <p:spPr>
              <a:xfrm>
                <a:off x="4724400" y="36576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>
              <a:xfrm>
                <a:off x="990600" y="2807208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>
                <a:spLocks noChangeAspect="1"/>
              </p:cNvSpPr>
              <p:nvPr/>
            </p:nvSpPr>
            <p:spPr>
              <a:xfrm>
                <a:off x="1752600" y="28956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371600" y="3188208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2133600" y="32766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371600" y="24384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609600" y="31242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990600" y="35052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752600" y="36576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>
                <a:spLocks noChangeAspect="1"/>
              </p:cNvSpPr>
              <p:nvPr/>
            </p:nvSpPr>
            <p:spPr>
              <a:xfrm flipH="1" flipV="1">
                <a:off x="3212592" y="5029200"/>
                <a:ext cx="216408" cy="216408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/>
              <p:cNvSpPr>
                <a:spLocks noChangeAspect="1"/>
              </p:cNvSpPr>
              <p:nvPr/>
            </p:nvSpPr>
            <p:spPr>
              <a:xfrm>
                <a:off x="3581400" y="47244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/>
              <p:cNvSpPr>
                <a:spLocks noChangeAspect="1"/>
              </p:cNvSpPr>
              <p:nvPr/>
            </p:nvSpPr>
            <p:spPr>
              <a:xfrm>
                <a:off x="3962400" y="50292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/>
              <p:cNvSpPr>
                <a:spLocks noChangeAspect="1"/>
              </p:cNvSpPr>
              <p:nvPr/>
            </p:nvSpPr>
            <p:spPr>
              <a:xfrm>
                <a:off x="4343400" y="47244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/>
              <p:cNvSpPr>
                <a:spLocks noChangeAspect="1"/>
              </p:cNvSpPr>
              <p:nvPr/>
            </p:nvSpPr>
            <p:spPr>
              <a:xfrm>
                <a:off x="4724400" y="4343400"/>
                <a:ext cx="240792" cy="240792"/>
              </a:xfrm>
              <a:prstGeom prst="ellipse">
                <a:avLst/>
              </a:prstGeom>
              <a:solidFill>
                <a:srgbClr val="0000FF"/>
              </a:solidFill>
              <a:ln w="38100" cmpd="sng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0" name="Straight Connector 129"/>
            <p:cNvCxnSpPr>
              <a:stCxn id="95" idx="1"/>
              <a:endCxn id="116" idx="5"/>
            </p:cNvCxnSpPr>
            <p:nvPr/>
          </p:nvCxnSpPr>
          <p:spPr>
            <a:xfrm flipH="1" flipV="1">
              <a:off x="2023747" y="3123971"/>
              <a:ext cx="172308" cy="147760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95" idx="0"/>
              <a:endCxn id="91" idx="4"/>
            </p:cNvCxnSpPr>
            <p:nvPr/>
          </p:nvCxnSpPr>
          <p:spPr>
            <a:xfrm flipH="1" flipV="1">
              <a:off x="2203359" y="2859498"/>
              <a:ext cx="62305" cy="384272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91" idx="1"/>
              <a:endCxn id="89" idx="4"/>
            </p:cNvCxnSpPr>
            <p:nvPr/>
          </p:nvCxnSpPr>
          <p:spPr>
            <a:xfrm flipH="1" flipV="1">
              <a:off x="1954139" y="2487310"/>
              <a:ext cx="179611" cy="209221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16" idx="7"/>
              <a:endCxn id="89" idx="3"/>
            </p:cNvCxnSpPr>
            <p:nvPr/>
          </p:nvCxnSpPr>
          <p:spPr>
            <a:xfrm flipH="1" flipV="1">
              <a:off x="1884530" y="2459349"/>
              <a:ext cx="139217" cy="529616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14" idx="6"/>
              <a:endCxn id="89" idx="4"/>
            </p:cNvCxnSpPr>
            <p:nvPr/>
          </p:nvCxnSpPr>
          <p:spPr>
            <a:xfrm flipV="1">
              <a:off x="1741056" y="2487310"/>
              <a:ext cx="213083" cy="267057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14" idx="7"/>
              <a:endCxn id="87" idx="4"/>
            </p:cNvCxnSpPr>
            <p:nvPr/>
          </p:nvCxnSpPr>
          <p:spPr>
            <a:xfrm flipH="1" flipV="1">
              <a:off x="1642615" y="2185209"/>
              <a:ext cx="69608" cy="501655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14" idx="2"/>
              <a:endCxn id="113" idx="6"/>
            </p:cNvCxnSpPr>
            <p:nvPr/>
          </p:nvCxnSpPr>
          <p:spPr>
            <a:xfrm flipH="1" flipV="1">
              <a:off x="1118007" y="2684279"/>
              <a:ext cx="426166" cy="70088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19" idx="0"/>
              <a:endCxn id="113" idx="4"/>
            </p:cNvCxnSpPr>
            <p:nvPr/>
          </p:nvCxnSpPr>
          <p:spPr>
            <a:xfrm flipV="1">
              <a:off x="1019566" y="2779743"/>
              <a:ext cx="0" cy="362521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15" idx="5"/>
              <a:endCxn id="116" idx="1"/>
            </p:cNvCxnSpPr>
            <p:nvPr/>
          </p:nvCxnSpPr>
          <p:spPr>
            <a:xfrm flipV="1">
              <a:off x="1400699" y="2988965"/>
              <a:ext cx="483831" cy="64918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20" idx="0"/>
              <a:endCxn id="114" idx="4"/>
            </p:cNvCxnSpPr>
            <p:nvPr/>
          </p:nvCxnSpPr>
          <p:spPr>
            <a:xfrm flipV="1">
              <a:off x="1642615" y="2849831"/>
              <a:ext cx="0" cy="41327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91" idx="0"/>
              <a:endCxn id="88" idx="4"/>
            </p:cNvCxnSpPr>
            <p:nvPr/>
          </p:nvCxnSpPr>
          <p:spPr>
            <a:xfrm flipV="1">
              <a:off x="2203359" y="2255296"/>
              <a:ext cx="62305" cy="41327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87" idx="6"/>
              <a:endCxn id="88" idx="2"/>
            </p:cNvCxnSpPr>
            <p:nvPr/>
          </p:nvCxnSpPr>
          <p:spPr>
            <a:xfrm>
              <a:off x="1741056" y="2089745"/>
              <a:ext cx="426166" cy="70087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90" idx="0"/>
              <a:endCxn id="79" idx="5"/>
            </p:cNvCxnSpPr>
            <p:nvPr/>
          </p:nvCxnSpPr>
          <p:spPr>
            <a:xfrm flipV="1">
              <a:off x="2577188" y="1915567"/>
              <a:ext cx="69608" cy="450902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83" idx="0"/>
              <a:endCxn id="80" idx="4"/>
            </p:cNvCxnSpPr>
            <p:nvPr/>
          </p:nvCxnSpPr>
          <p:spPr>
            <a:xfrm flipV="1">
              <a:off x="3137932" y="2003948"/>
              <a:ext cx="62304" cy="41327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85" idx="0"/>
              <a:endCxn id="80" idx="4"/>
            </p:cNvCxnSpPr>
            <p:nvPr/>
          </p:nvCxnSpPr>
          <p:spPr>
            <a:xfrm flipH="1" flipV="1">
              <a:off x="3200236" y="2003948"/>
              <a:ext cx="249220" cy="715375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94" idx="7"/>
              <a:endCxn id="83" idx="4"/>
            </p:cNvCxnSpPr>
            <p:nvPr/>
          </p:nvCxnSpPr>
          <p:spPr>
            <a:xfrm flipH="1" flipV="1">
              <a:off x="3137932" y="2608150"/>
              <a:ext cx="121944" cy="390482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85" idx="7"/>
              <a:endCxn id="84" idx="3"/>
            </p:cNvCxnSpPr>
            <p:nvPr/>
          </p:nvCxnSpPr>
          <p:spPr>
            <a:xfrm flipV="1">
              <a:off x="3519064" y="2570522"/>
              <a:ext cx="234612" cy="176762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09" idx="7"/>
              <a:endCxn id="86" idx="3"/>
            </p:cNvCxnSpPr>
            <p:nvPr/>
          </p:nvCxnSpPr>
          <p:spPr>
            <a:xfrm flipV="1">
              <a:off x="3519064" y="2882290"/>
              <a:ext cx="536168" cy="408776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09" idx="6"/>
              <a:endCxn id="112" idx="2"/>
            </p:cNvCxnSpPr>
            <p:nvPr/>
          </p:nvCxnSpPr>
          <p:spPr>
            <a:xfrm>
              <a:off x="3547897" y="3358569"/>
              <a:ext cx="426166" cy="0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94" idx="6"/>
              <a:endCxn id="111" idx="2"/>
            </p:cNvCxnSpPr>
            <p:nvPr/>
          </p:nvCxnSpPr>
          <p:spPr>
            <a:xfrm>
              <a:off x="3288709" y="3066135"/>
              <a:ext cx="373829" cy="50753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9" idx="6"/>
              <a:endCxn id="112" idx="2"/>
            </p:cNvCxnSpPr>
            <p:nvPr/>
          </p:nvCxnSpPr>
          <p:spPr>
            <a:xfrm>
              <a:off x="3547897" y="3358569"/>
              <a:ext cx="426166" cy="0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00" idx="4"/>
              <a:endCxn id="123" idx="0"/>
            </p:cNvCxnSpPr>
            <p:nvPr/>
          </p:nvCxnSpPr>
          <p:spPr>
            <a:xfrm>
              <a:off x="3449456" y="3997814"/>
              <a:ext cx="0" cy="35285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98" idx="4"/>
              <a:endCxn id="122" idx="7"/>
            </p:cNvCxnSpPr>
            <p:nvPr/>
          </p:nvCxnSpPr>
          <p:spPr>
            <a:xfrm>
              <a:off x="3137932" y="3756134"/>
              <a:ext cx="69608" cy="38081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98" idx="5"/>
              <a:endCxn id="100" idx="2"/>
            </p:cNvCxnSpPr>
            <p:nvPr/>
          </p:nvCxnSpPr>
          <p:spPr>
            <a:xfrm>
              <a:off x="3207540" y="3728173"/>
              <a:ext cx="143474" cy="174177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99" idx="7"/>
              <a:endCxn id="96" idx="4"/>
            </p:cNvCxnSpPr>
            <p:nvPr/>
          </p:nvCxnSpPr>
          <p:spPr>
            <a:xfrm flipH="1" flipV="1">
              <a:off x="2888712" y="3504786"/>
              <a:ext cx="7303" cy="330061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97" idx="7"/>
              <a:endCxn id="93" idx="4"/>
            </p:cNvCxnSpPr>
            <p:nvPr/>
          </p:nvCxnSpPr>
          <p:spPr>
            <a:xfrm flipH="1" flipV="1">
              <a:off x="2514883" y="3161599"/>
              <a:ext cx="131913" cy="412233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99" idx="1"/>
              <a:endCxn id="92" idx="3"/>
            </p:cNvCxnSpPr>
            <p:nvPr/>
          </p:nvCxnSpPr>
          <p:spPr>
            <a:xfrm flipV="1">
              <a:off x="2756798" y="2821870"/>
              <a:ext cx="62305" cy="1012977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93" idx="6"/>
              <a:endCxn id="90" idx="4"/>
            </p:cNvCxnSpPr>
            <p:nvPr/>
          </p:nvCxnSpPr>
          <p:spPr>
            <a:xfrm flipH="1" flipV="1">
              <a:off x="2577188" y="2557397"/>
              <a:ext cx="36136" cy="508738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90" idx="3"/>
              <a:endCxn id="102" idx="6"/>
            </p:cNvCxnSpPr>
            <p:nvPr/>
          </p:nvCxnSpPr>
          <p:spPr>
            <a:xfrm flipH="1">
              <a:off x="2052580" y="2529436"/>
              <a:ext cx="454999" cy="1131234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81" idx="4"/>
              <a:endCxn id="97" idx="2"/>
            </p:cNvCxnSpPr>
            <p:nvPr/>
          </p:nvCxnSpPr>
          <p:spPr>
            <a:xfrm flipH="1">
              <a:off x="2478746" y="2235962"/>
              <a:ext cx="409966" cy="1405373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109" idx="2"/>
              <a:endCxn id="99" idx="6"/>
            </p:cNvCxnSpPr>
            <p:nvPr/>
          </p:nvCxnSpPr>
          <p:spPr>
            <a:xfrm flipH="1">
              <a:off x="2924848" y="3358569"/>
              <a:ext cx="426166" cy="543781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122" idx="1"/>
              <a:endCxn id="106" idx="6"/>
            </p:cNvCxnSpPr>
            <p:nvPr/>
          </p:nvCxnSpPr>
          <p:spPr>
            <a:xfrm flipH="1">
              <a:off x="2613324" y="4136948"/>
              <a:ext cx="454999" cy="67503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123" idx="3"/>
              <a:endCxn id="121" idx="2"/>
            </p:cNvCxnSpPr>
            <p:nvPr/>
          </p:nvCxnSpPr>
          <p:spPr>
            <a:xfrm flipH="1" flipV="1">
              <a:off x="2914880" y="4436464"/>
              <a:ext cx="464967" cy="77171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100" idx="3"/>
              <a:endCxn id="107" idx="6"/>
            </p:cNvCxnSpPr>
            <p:nvPr/>
          </p:nvCxnSpPr>
          <p:spPr>
            <a:xfrm flipH="1">
              <a:off x="2301800" y="3969853"/>
              <a:ext cx="1078047" cy="476279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124" idx="2"/>
              <a:endCxn id="105" idx="6"/>
            </p:cNvCxnSpPr>
            <p:nvPr/>
          </p:nvCxnSpPr>
          <p:spPr>
            <a:xfrm flipH="1" flipV="1">
              <a:off x="2052580" y="4144031"/>
              <a:ext cx="1609958" cy="60420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99" idx="3"/>
              <a:endCxn id="108" idx="6"/>
            </p:cNvCxnSpPr>
            <p:nvPr/>
          </p:nvCxnSpPr>
          <p:spPr>
            <a:xfrm flipH="1">
              <a:off x="1491836" y="3969853"/>
              <a:ext cx="1264962" cy="53338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116" idx="4"/>
              <a:endCxn id="101" idx="6"/>
            </p:cNvCxnSpPr>
            <p:nvPr/>
          </p:nvCxnSpPr>
          <p:spPr>
            <a:xfrm flipH="1">
              <a:off x="1429532" y="3151932"/>
              <a:ext cx="524607" cy="438650"/>
            </a:xfrm>
            <a:prstGeom prst="line">
              <a:avLst/>
            </a:prstGeom>
            <a:ln w="38100" cmpd="sng"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225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463446"/>
            <a:ext cx="7848600" cy="831954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 smtClean="0"/>
              <a:t>Are there more states? How and when do transitions occur? </a:t>
            </a:r>
            <a:endParaRPr lang="en-US" sz="2800" b="1" dirty="0"/>
          </a:p>
        </p:txBody>
      </p:sp>
      <p:pic>
        <p:nvPicPr>
          <p:cNvPr id="128" name="Picture 127" descr="Activity-Ictal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8" t="8341" r="10104" b="11157"/>
          <a:stretch/>
        </p:blipFill>
        <p:spPr>
          <a:xfrm>
            <a:off x="6096000" y="1969590"/>
            <a:ext cx="2084830" cy="2084830"/>
          </a:xfrm>
          <a:prstGeom prst="rect">
            <a:avLst/>
          </a:prstGeom>
          <a:solidFill>
            <a:schemeClr val="tx2">
              <a:lumMod val="50000"/>
            </a:schemeClr>
          </a:solidFill>
          <a:ln w="57150" cmpd="sng">
            <a:solidFill>
              <a:srgbClr val="FF0000"/>
            </a:solidFill>
          </a:ln>
        </p:spPr>
      </p:pic>
      <p:grpSp>
        <p:nvGrpSpPr>
          <p:cNvPr id="5" name="Group 4"/>
          <p:cNvGrpSpPr>
            <a:grpSpLocks/>
          </p:cNvGrpSpPr>
          <p:nvPr/>
        </p:nvGrpSpPr>
        <p:grpSpPr>
          <a:xfrm>
            <a:off x="6019801" y="4312920"/>
            <a:ext cx="1828800" cy="1554480"/>
            <a:chOff x="533400" y="1752600"/>
            <a:chExt cx="3613682" cy="2788996"/>
          </a:xfrm>
          <a:solidFill>
            <a:srgbClr val="96BEC3"/>
          </a:solidFill>
        </p:grpSpPr>
        <p:grpSp>
          <p:nvGrpSpPr>
            <p:cNvPr id="3" name="Group 2"/>
            <p:cNvGrpSpPr/>
            <p:nvPr/>
          </p:nvGrpSpPr>
          <p:grpSpPr>
            <a:xfrm>
              <a:off x="738930" y="1872996"/>
              <a:ext cx="3347190" cy="2530565"/>
              <a:chOff x="815129" y="1872996"/>
              <a:chExt cx="4093675" cy="3191467"/>
            </a:xfrm>
            <a:grpFill/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3136392" y="1872996"/>
                <a:ext cx="521208" cy="76200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V="1">
                <a:off x="3482129" y="2034329"/>
                <a:ext cx="210734" cy="1223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3101129" y="1958129"/>
                <a:ext cx="210734" cy="1985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2720129" y="1958129"/>
                <a:ext cx="210734" cy="2229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3863129" y="20343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H="1">
                <a:off x="2755392" y="2241804"/>
                <a:ext cx="521208" cy="2438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H="1" flipV="1">
                <a:off x="2720129" y="2351321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3429000" y="2362201"/>
                <a:ext cx="187663" cy="26386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3786929" y="2415329"/>
                <a:ext cx="2869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 flipV="1">
                <a:off x="3136392" y="2647188"/>
                <a:ext cx="445008" cy="64008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3024929" y="3101129"/>
                <a:ext cx="286934" cy="2229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2667000" y="2732321"/>
                <a:ext cx="263863" cy="239481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4244129" y="2415329"/>
                <a:ext cx="210734" cy="1985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flipH="1" flipV="1">
                <a:off x="3482129" y="3101129"/>
                <a:ext cx="198542" cy="2229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3396996" y="3136392"/>
                <a:ext cx="0" cy="58521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786929" y="27963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3482129" y="3494321"/>
                <a:ext cx="198542" cy="262550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flipH="1" flipV="1">
                <a:off x="3850937" y="3494321"/>
                <a:ext cx="146726" cy="1985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flipH="1">
                <a:off x="1577129" y="22629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flipH="1">
                <a:off x="1600200" y="2558796"/>
                <a:ext cx="533400" cy="3200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H="1" flipV="1">
                <a:off x="1577129" y="2643929"/>
                <a:ext cx="210734" cy="2869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V="1">
                <a:off x="1577129" y="3101129"/>
                <a:ext cx="210734" cy="1223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1196129" y="3393737"/>
                <a:ext cx="210734" cy="1467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1958129" y="34821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H="1">
                <a:off x="1993392" y="3753612"/>
                <a:ext cx="521208" cy="2438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1958129" y="31011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4548929" y="3863129"/>
                <a:ext cx="2107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 flipV="1">
                <a:off x="3024929" y="3494321"/>
                <a:ext cx="286934" cy="262550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2643929" y="3113321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374392" y="2558796"/>
                <a:ext cx="521208" cy="8839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3101129" y="2732321"/>
                <a:ext cx="210734" cy="1985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 flipV="1">
                <a:off x="2720129" y="3838745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flipV="1">
                <a:off x="3786929" y="38631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625129" y="2784137"/>
                <a:ext cx="198542" cy="2229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4844796" y="3898392"/>
                <a:ext cx="0" cy="445008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H="1">
                <a:off x="4844796" y="3212592"/>
                <a:ext cx="64008" cy="445008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V="1">
                <a:off x="4463796" y="2819400"/>
                <a:ext cx="76200" cy="533400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4167929" y="31773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4167929" y="3863129"/>
                <a:ext cx="2107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4548929" y="41679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4167929" y="41679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H="1">
                <a:off x="4203192" y="4463796"/>
                <a:ext cx="521208" cy="0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4082796" y="3898392"/>
                <a:ext cx="0" cy="445008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 flipV="1">
                <a:off x="3405929" y="45489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H="1" flipV="1">
                <a:off x="3482129" y="3927137"/>
                <a:ext cx="134534" cy="1467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1958129" y="22629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H="1">
                <a:off x="4082796" y="2450592"/>
                <a:ext cx="76200" cy="521208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2374392" y="4134612"/>
                <a:ext cx="521208" cy="2438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H="1" flipV="1">
                <a:off x="1958129" y="38631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1196129" y="2643929"/>
                <a:ext cx="210734" cy="1985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196129" y="3012737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1491996" y="2679192"/>
                <a:ext cx="0" cy="50901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H="1" flipV="1">
                <a:off x="1231392" y="3625596"/>
                <a:ext cx="521208" cy="152400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815129" y="3012737"/>
                <a:ext cx="210734" cy="1467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 flipV="1">
                <a:off x="815129" y="33297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 flipV="1">
                <a:off x="1196129" y="3710729"/>
                <a:ext cx="175471" cy="251671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577129" y="3863129"/>
                <a:ext cx="210734" cy="1223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flipV="1">
                <a:off x="1872996" y="3898392"/>
                <a:ext cx="0" cy="43281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1958129" y="4244129"/>
                <a:ext cx="210734" cy="1223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V="1">
                <a:off x="2253996" y="4279392"/>
                <a:ext cx="0" cy="368808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2720129" y="4219745"/>
                <a:ext cx="210734" cy="235118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V="1">
                <a:off x="2339129" y="4539996"/>
                <a:ext cx="175471" cy="143467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786929" y="4929929"/>
                <a:ext cx="1345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3024929" y="45489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>
                <a:off x="3405929" y="4929929"/>
                <a:ext cx="2107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3024929" y="4929929"/>
                <a:ext cx="2107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2643929" y="4929929"/>
                <a:ext cx="2107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V="1">
                <a:off x="4091729" y="4929929"/>
                <a:ext cx="2869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1491996" y="4191000"/>
                <a:ext cx="76200" cy="304800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oup 77"/>
            <p:cNvGrpSpPr/>
            <p:nvPr/>
          </p:nvGrpSpPr>
          <p:grpSpPr>
            <a:xfrm>
              <a:off x="533400" y="1752600"/>
              <a:ext cx="3613682" cy="2788996"/>
              <a:chOff x="609600" y="1752600"/>
              <a:chExt cx="4419600" cy="3517392"/>
            </a:xfrm>
            <a:grpFill/>
          </p:grpSpPr>
          <p:sp>
            <p:nvSpPr>
              <p:cNvPr id="79" name="Oval 78"/>
              <p:cNvSpPr>
                <a:spLocks noChangeAspect="1"/>
              </p:cNvSpPr>
              <p:nvPr/>
            </p:nvSpPr>
            <p:spPr>
              <a:xfrm>
                <a:off x="2895600" y="1752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/>
              <p:cNvSpPr>
                <a:spLocks noChangeAspect="1"/>
              </p:cNvSpPr>
              <p:nvPr/>
            </p:nvSpPr>
            <p:spPr>
              <a:xfrm>
                <a:off x="3657600" y="1828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/>
              <p:cNvSpPr>
                <a:spLocks noChangeAspect="1"/>
              </p:cNvSpPr>
              <p:nvPr/>
            </p:nvSpPr>
            <p:spPr>
              <a:xfrm>
                <a:off x="3276600" y="21214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/>
              <p:cNvSpPr>
                <a:spLocks noChangeAspect="1"/>
              </p:cNvSpPr>
              <p:nvPr/>
            </p:nvSpPr>
            <p:spPr>
              <a:xfrm>
                <a:off x="4038600" y="2209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>
                <a:spLocks noChangeAspect="1"/>
              </p:cNvSpPr>
              <p:nvPr/>
            </p:nvSpPr>
            <p:spPr>
              <a:xfrm>
                <a:off x="3581400" y="2590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>
                <a:spLocks noChangeAspect="1"/>
              </p:cNvSpPr>
              <p:nvPr/>
            </p:nvSpPr>
            <p:spPr>
              <a:xfrm>
                <a:off x="4419600" y="25786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3962400" y="2971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4788408" y="2971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>
                <a:spLocks noChangeAspect="1"/>
              </p:cNvSpPr>
              <p:nvPr/>
            </p:nvSpPr>
            <p:spPr>
              <a:xfrm>
                <a:off x="1752600" y="2057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Oval 87"/>
              <p:cNvSpPr>
                <a:spLocks noChangeAspect="1"/>
              </p:cNvSpPr>
              <p:nvPr/>
            </p:nvSpPr>
            <p:spPr>
              <a:xfrm>
                <a:off x="2514600" y="2145792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/>
              <p:cNvSpPr>
                <a:spLocks noChangeAspect="1"/>
              </p:cNvSpPr>
              <p:nvPr/>
            </p:nvSpPr>
            <p:spPr>
              <a:xfrm>
                <a:off x="2133600" y="2438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>
                <a:spLocks noChangeAspect="1"/>
              </p:cNvSpPr>
              <p:nvPr/>
            </p:nvSpPr>
            <p:spPr>
              <a:xfrm>
                <a:off x="2895600" y="2526792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/>
              <p:cNvSpPr>
                <a:spLocks noChangeAspect="1"/>
              </p:cNvSpPr>
              <p:nvPr/>
            </p:nvSpPr>
            <p:spPr>
              <a:xfrm>
                <a:off x="2438400" y="2907792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>
                <a:spLocks noChangeAspect="1"/>
              </p:cNvSpPr>
              <p:nvPr/>
            </p:nvSpPr>
            <p:spPr>
              <a:xfrm>
                <a:off x="3276600" y="2895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>
                <a:spLocks noChangeAspect="1"/>
              </p:cNvSpPr>
              <p:nvPr/>
            </p:nvSpPr>
            <p:spPr>
              <a:xfrm>
                <a:off x="2819400" y="3288792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/>
              <p:cNvSpPr>
                <a:spLocks noChangeAspect="1"/>
              </p:cNvSpPr>
              <p:nvPr/>
            </p:nvSpPr>
            <p:spPr>
              <a:xfrm>
                <a:off x="3645408" y="3288792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>
                <a:spLocks noChangeAspect="1"/>
              </p:cNvSpPr>
              <p:nvPr/>
            </p:nvSpPr>
            <p:spPr>
              <a:xfrm>
                <a:off x="2514600" y="3633216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>
                <a:spLocks noChangeAspect="1"/>
              </p:cNvSpPr>
              <p:nvPr/>
            </p:nvSpPr>
            <p:spPr>
              <a:xfrm>
                <a:off x="3276600" y="37216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/>
              <p:cNvSpPr>
                <a:spLocks noChangeAspect="1"/>
              </p:cNvSpPr>
              <p:nvPr/>
            </p:nvSpPr>
            <p:spPr>
              <a:xfrm>
                <a:off x="2895600" y="4014216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/>
              <p:cNvSpPr>
                <a:spLocks noChangeAspect="1"/>
              </p:cNvSpPr>
              <p:nvPr/>
            </p:nvSpPr>
            <p:spPr>
              <a:xfrm>
                <a:off x="3581400" y="4038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/>
              <p:cNvSpPr>
                <a:spLocks noChangeAspect="1"/>
              </p:cNvSpPr>
              <p:nvPr/>
            </p:nvSpPr>
            <p:spPr>
              <a:xfrm>
                <a:off x="3200400" y="4343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/>
              <p:cNvSpPr>
                <a:spLocks noChangeAspect="1"/>
              </p:cNvSpPr>
              <p:nvPr/>
            </p:nvSpPr>
            <p:spPr>
              <a:xfrm>
                <a:off x="3962400" y="4343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/>
              <p:cNvSpPr>
                <a:spLocks noChangeAspect="1"/>
              </p:cNvSpPr>
              <p:nvPr/>
            </p:nvSpPr>
            <p:spPr>
              <a:xfrm>
                <a:off x="1371600" y="39502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>
                <a:spLocks noChangeAspect="1"/>
              </p:cNvSpPr>
              <p:nvPr/>
            </p:nvSpPr>
            <p:spPr>
              <a:xfrm>
                <a:off x="2133600" y="4038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/>
              <p:cNvSpPr>
                <a:spLocks noChangeAspect="1"/>
              </p:cNvSpPr>
              <p:nvPr/>
            </p:nvSpPr>
            <p:spPr>
              <a:xfrm>
                <a:off x="1752600" y="43312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/>
              <p:cNvSpPr>
                <a:spLocks noChangeAspect="1"/>
              </p:cNvSpPr>
              <p:nvPr/>
            </p:nvSpPr>
            <p:spPr>
              <a:xfrm>
                <a:off x="2514600" y="4419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/>
              <p:cNvSpPr>
                <a:spLocks noChangeAspect="1"/>
              </p:cNvSpPr>
              <p:nvPr/>
            </p:nvSpPr>
            <p:spPr>
              <a:xfrm>
                <a:off x="2133600" y="46482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05"/>
              <p:cNvSpPr>
                <a:spLocks noChangeAspect="1"/>
              </p:cNvSpPr>
              <p:nvPr/>
            </p:nvSpPr>
            <p:spPr>
              <a:xfrm>
                <a:off x="2819400" y="4724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Oval 106"/>
              <p:cNvSpPr>
                <a:spLocks noChangeAspect="1"/>
              </p:cNvSpPr>
              <p:nvPr/>
            </p:nvSpPr>
            <p:spPr>
              <a:xfrm>
                <a:off x="2438400" y="50292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/>
              <p:cNvSpPr>
                <a:spLocks noChangeAspect="1"/>
              </p:cNvSpPr>
              <p:nvPr/>
            </p:nvSpPr>
            <p:spPr>
              <a:xfrm>
                <a:off x="1447800" y="4495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/>
              <p:cNvSpPr>
                <a:spLocks noChangeAspect="1"/>
              </p:cNvSpPr>
              <p:nvPr/>
            </p:nvSpPr>
            <p:spPr>
              <a:xfrm>
                <a:off x="3962400" y="3657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109"/>
              <p:cNvSpPr>
                <a:spLocks noChangeAspect="1"/>
              </p:cNvSpPr>
              <p:nvPr/>
            </p:nvSpPr>
            <p:spPr>
              <a:xfrm>
                <a:off x="4343400" y="3962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/>
              <p:cNvSpPr>
                <a:spLocks noChangeAspect="1"/>
              </p:cNvSpPr>
              <p:nvPr/>
            </p:nvSpPr>
            <p:spPr>
              <a:xfrm>
                <a:off x="4343400" y="3352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/>
              <p:cNvSpPr>
                <a:spLocks noChangeAspect="1"/>
              </p:cNvSpPr>
              <p:nvPr/>
            </p:nvSpPr>
            <p:spPr>
              <a:xfrm>
                <a:off x="4724400" y="3657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/>
              <p:cNvSpPr>
                <a:spLocks noChangeAspect="1"/>
              </p:cNvSpPr>
              <p:nvPr/>
            </p:nvSpPr>
            <p:spPr>
              <a:xfrm>
                <a:off x="990600" y="28072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/>
              <p:cNvSpPr>
                <a:spLocks noChangeAspect="1"/>
              </p:cNvSpPr>
              <p:nvPr/>
            </p:nvSpPr>
            <p:spPr>
              <a:xfrm>
                <a:off x="1752600" y="2895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114"/>
              <p:cNvSpPr>
                <a:spLocks noChangeAspect="1"/>
              </p:cNvSpPr>
              <p:nvPr/>
            </p:nvSpPr>
            <p:spPr>
              <a:xfrm>
                <a:off x="1371600" y="31882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/>
              <p:cNvSpPr>
                <a:spLocks noChangeAspect="1"/>
              </p:cNvSpPr>
              <p:nvPr/>
            </p:nvSpPr>
            <p:spPr>
              <a:xfrm>
                <a:off x="2133600" y="3276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/>
              <p:cNvSpPr>
                <a:spLocks noChangeAspect="1"/>
              </p:cNvSpPr>
              <p:nvPr/>
            </p:nvSpPr>
            <p:spPr>
              <a:xfrm>
                <a:off x="1371600" y="2438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Oval 117"/>
              <p:cNvSpPr>
                <a:spLocks noChangeAspect="1"/>
              </p:cNvSpPr>
              <p:nvPr/>
            </p:nvSpPr>
            <p:spPr>
              <a:xfrm>
                <a:off x="609600" y="31242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Oval 118"/>
              <p:cNvSpPr>
                <a:spLocks noChangeAspect="1"/>
              </p:cNvSpPr>
              <p:nvPr/>
            </p:nvSpPr>
            <p:spPr>
              <a:xfrm>
                <a:off x="990600" y="35052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/>
              <p:cNvSpPr>
                <a:spLocks noChangeAspect="1"/>
              </p:cNvSpPr>
              <p:nvPr/>
            </p:nvSpPr>
            <p:spPr>
              <a:xfrm>
                <a:off x="1752600" y="3657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Oval 120"/>
              <p:cNvSpPr>
                <a:spLocks noChangeAspect="1"/>
              </p:cNvSpPr>
              <p:nvPr/>
            </p:nvSpPr>
            <p:spPr>
              <a:xfrm flipH="1" flipV="1">
                <a:off x="3212592" y="5029200"/>
                <a:ext cx="216408" cy="216408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Oval 121"/>
              <p:cNvSpPr>
                <a:spLocks noChangeAspect="1"/>
              </p:cNvSpPr>
              <p:nvPr/>
            </p:nvSpPr>
            <p:spPr>
              <a:xfrm>
                <a:off x="3581400" y="4724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Oval 122"/>
              <p:cNvSpPr>
                <a:spLocks noChangeAspect="1"/>
              </p:cNvSpPr>
              <p:nvPr/>
            </p:nvSpPr>
            <p:spPr>
              <a:xfrm>
                <a:off x="3962400" y="50292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/>
              <p:cNvSpPr>
                <a:spLocks noChangeAspect="1"/>
              </p:cNvSpPr>
              <p:nvPr/>
            </p:nvSpPr>
            <p:spPr>
              <a:xfrm>
                <a:off x="4343400" y="4724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Oval 124"/>
              <p:cNvSpPr>
                <a:spLocks noChangeAspect="1"/>
              </p:cNvSpPr>
              <p:nvPr/>
            </p:nvSpPr>
            <p:spPr>
              <a:xfrm>
                <a:off x="4724400" y="4343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30" name="Straight Connector 129"/>
            <p:cNvCxnSpPr>
              <a:stCxn id="95" idx="1"/>
              <a:endCxn id="116" idx="5"/>
            </p:cNvCxnSpPr>
            <p:nvPr/>
          </p:nvCxnSpPr>
          <p:spPr>
            <a:xfrm flipH="1" flipV="1">
              <a:off x="1947547" y="3123971"/>
              <a:ext cx="172308" cy="147760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95" idx="0"/>
              <a:endCxn id="91" idx="4"/>
            </p:cNvCxnSpPr>
            <p:nvPr/>
          </p:nvCxnSpPr>
          <p:spPr>
            <a:xfrm flipH="1" flipV="1">
              <a:off x="2127159" y="2859498"/>
              <a:ext cx="62305" cy="384272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91" idx="1"/>
              <a:endCxn id="89" idx="4"/>
            </p:cNvCxnSpPr>
            <p:nvPr/>
          </p:nvCxnSpPr>
          <p:spPr>
            <a:xfrm flipH="1" flipV="1">
              <a:off x="1877939" y="2487310"/>
              <a:ext cx="179611" cy="209221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16" idx="7"/>
              <a:endCxn id="89" idx="3"/>
            </p:cNvCxnSpPr>
            <p:nvPr/>
          </p:nvCxnSpPr>
          <p:spPr>
            <a:xfrm flipH="1" flipV="1">
              <a:off x="1808330" y="2459349"/>
              <a:ext cx="139217" cy="529616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114" idx="6"/>
              <a:endCxn id="89" idx="4"/>
            </p:cNvCxnSpPr>
            <p:nvPr/>
          </p:nvCxnSpPr>
          <p:spPr>
            <a:xfrm flipV="1">
              <a:off x="1664856" y="2487310"/>
              <a:ext cx="213083" cy="267057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stCxn id="114" idx="7"/>
              <a:endCxn id="87" idx="4"/>
            </p:cNvCxnSpPr>
            <p:nvPr/>
          </p:nvCxnSpPr>
          <p:spPr>
            <a:xfrm flipH="1" flipV="1">
              <a:off x="1566415" y="2185209"/>
              <a:ext cx="69608" cy="501655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stCxn id="114" idx="2"/>
              <a:endCxn id="113" idx="6"/>
            </p:cNvCxnSpPr>
            <p:nvPr/>
          </p:nvCxnSpPr>
          <p:spPr>
            <a:xfrm flipH="1" flipV="1">
              <a:off x="1041807" y="2684279"/>
              <a:ext cx="426166" cy="70088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>
              <a:stCxn id="119" idx="0"/>
              <a:endCxn id="113" idx="4"/>
            </p:cNvCxnSpPr>
            <p:nvPr/>
          </p:nvCxnSpPr>
          <p:spPr>
            <a:xfrm flipV="1">
              <a:off x="943366" y="2779743"/>
              <a:ext cx="0" cy="362521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>
              <a:stCxn id="115" idx="5"/>
              <a:endCxn id="116" idx="1"/>
            </p:cNvCxnSpPr>
            <p:nvPr/>
          </p:nvCxnSpPr>
          <p:spPr>
            <a:xfrm flipV="1">
              <a:off x="1324499" y="2988965"/>
              <a:ext cx="483831" cy="64918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>
              <a:stCxn id="120" idx="0"/>
              <a:endCxn id="114" idx="4"/>
            </p:cNvCxnSpPr>
            <p:nvPr/>
          </p:nvCxnSpPr>
          <p:spPr>
            <a:xfrm flipV="1">
              <a:off x="1566415" y="2849831"/>
              <a:ext cx="0" cy="413274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>
              <a:stCxn id="91" idx="0"/>
              <a:endCxn id="88" idx="4"/>
            </p:cNvCxnSpPr>
            <p:nvPr/>
          </p:nvCxnSpPr>
          <p:spPr>
            <a:xfrm flipV="1">
              <a:off x="2127159" y="2255296"/>
              <a:ext cx="62305" cy="413274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>
              <a:stCxn id="87" idx="6"/>
              <a:endCxn id="88" idx="2"/>
            </p:cNvCxnSpPr>
            <p:nvPr/>
          </p:nvCxnSpPr>
          <p:spPr>
            <a:xfrm>
              <a:off x="1664856" y="2089745"/>
              <a:ext cx="426166" cy="70087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stCxn id="90" idx="0"/>
              <a:endCxn id="79" idx="5"/>
            </p:cNvCxnSpPr>
            <p:nvPr/>
          </p:nvCxnSpPr>
          <p:spPr>
            <a:xfrm flipV="1">
              <a:off x="2500988" y="1915567"/>
              <a:ext cx="69608" cy="450902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>
              <a:stCxn id="83" idx="0"/>
              <a:endCxn id="80" idx="4"/>
            </p:cNvCxnSpPr>
            <p:nvPr/>
          </p:nvCxnSpPr>
          <p:spPr>
            <a:xfrm flipV="1">
              <a:off x="3061732" y="2003948"/>
              <a:ext cx="62304" cy="413274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>
              <a:stCxn id="85" idx="0"/>
              <a:endCxn id="80" idx="4"/>
            </p:cNvCxnSpPr>
            <p:nvPr/>
          </p:nvCxnSpPr>
          <p:spPr>
            <a:xfrm flipH="1" flipV="1">
              <a:off x="3124036" y="2003948"/>
              <a:ext cx="249220" cy="715375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94" idx="7"/>
              <a:endCxn id="83" idx="4"/>
            </p:cNvCxnSpPr>
            <p:nvPr/>
          </p:nvCxnSpPr>
          <p:spPr>
            <a:xfrm flipH="1" flipV="1">
              <a:off x="3061732" y="2608150"/>
              <a:ext cx="121944" cy="390482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>
              <a:stCxn id="85" idx="7"/>
              <a:endCxn id="84" idx="3"/>
            </p:cNvCxnSpPr>
            <p:nvPr/>
          </p:nvCxnSpPr>
          <p:spPr>
            <a:xfrm flipV="1">
              <a:off x="3442864" y="2570522"/>
              <a:ext cx="234612" cy="176762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09" idx="7"/>
              <a:endCxn id="86" idx="3"/>
            </p:cNvCxnSpPr>
            <p:nvPr/>
          </p:nvCxnSpPr>
          <p:spPr>
            <a:xfrm flipV="1">
              <a:off x="3442864" y="2882290"/>
              <a:ext cx="536168" cy="408776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>
              <a:stCxn id="109" idx="6"/>
              <a:endCxn id="112" idx="2"/>
            </p:cNvCxnSpPr>
            <p:nvPr/>
          </p:nvCxnSpPr>
          <p:spPr>
            <a:xfrm>
              <a:off x="3471697" y="3358569"/>
              <a:ext cx="426166" cy="0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>
              <a:stCxn id="94" idx="6"/>
              <a:endCxn id="111" idx="2"/>
            </p:cNvCxnSpPr>
            <p:nvPr/>
          </p:nvCxnSpPr>
          <p:spPr>
            <a:xfrm>
              <a:off x="3212509" y="3066135"/>
              <a:ext cx="373829" cy="50753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>
              <a:stCxn id="109" idx="6"/>
              <a:endCxn id="112" idx="2"/>
            </p:cNvCxnSpPr>
            <p:nvPr/>
          </p:nvCxnSpPr>
          <p:spPr>
            <a:xfrm>
              <a:off x="3471697" y="3358569"/>
              <a:ext cx="426166" cy="0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>
              <a:stCxn id="100" idx="4"/>
              <a:endCxn id="123" idx="0"/>
            </p:cNvCxnSpPr>
            <p:nvPr/>
          </p:nvCxnSpPr>
          <p:spPr>
            <a:xfrm>
              <a:off x="3373256" y="3997814"/>
              <a:ext cx="0" cy="352854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>
              <a:stCxn id="98" idx="4"/>
              <a:endCxn id="122" idx="7"/>
            </p:cNvCxnSpPr>
            <p:nvPr/>
          </p:nvCxnSpPr>
          <p:spPr>
            <a:xfrm>
              <a:off x="3061732" y="3756134"/>
              <a:ext cx="69608" cy="380814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>
              <a:stCxn id="98" idx="5"/>
              <a:endCxn id="100" idx="2"/>
            </p:cNvCxnSpPr>
            <p:nvPr/>
          </p:nvCxnSpPr>
          <p:spPr>
            <a:xfrm>
              <a:off x="3131340" y="3728173"/>
              <a:ext cx="143474" cy="174177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>
              <a:stCxn id="99" idx="7"/>
              <a:endCxn id="96" idx="4"/>
            </p:cNvCxnSpPr>
            <p:nvPr/>
          </p:nvCxnSpPr>
          <p:spPr>
            <a:xfrm flipH="1" flipV="1">
              <a:off x="2812512" y="3504786"/>
              <a:ext cx="7303" cy="330061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>
              <a:stCxn id="97" idx="7"/>
              <a:endCxn id="93" idx="4"/>
            </p:cNvCxnSpPr>
            <p:nvPr/>
          </p:nvCxnSpPr>
          <p:spPr>
            <a:xfrm flipH="1" flipV="1">
              <a:off x="2438683" y="3161599"/>
              <a:ext cx="131913" cy="412233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99" idx="1"/>
              <a:endCxn id="92" idx="3"/>
            </p:cNvCxnSpPr>
            <p:nvPr/>
          </p:nvCxnSpPr>
          <p:spPr>
            <a:xfrm flipV="1">
              <a:off x="2680598" y="2821870"/>
              <a:ext cx="62305" cy="1012977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>
              <a:stCxn id="93" idx="6"/>
              <a:endCxn id="90" idx="4"/>
            </p:cNvCxnSpPr>
            <p:nvPr/>
          </p:nvCxnSpPr>
          <p:spPr>
            <a:xfrm flipH="1" flipV="1">
              <a:off x="2500988" y="2557397"/>
              <a:ext cx="36136" cy="508738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>
              <a:stCxn id="90" idx="3"/>
              <a:endCxn id="102" idx="6"/>
            </p:cNvCxnSpPr>
            <p:nvPr/>
          </p:nvCxnSpPr>
          <p:spPr>
            <a:xfrm flipH="1">
              <a:off x="1976380" y="2529436"/>
              <a:ext cx="454999" cy="1131234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>
              <a:stCxn id="81" idx="4"/>
              <a:endCxn id="97" idx="2"/>
            </p:cNvCxnSpPr>
            <p:nvPr/>
          </p:nvCxnSpPr>
          <p:spPr>
            <a:xfrm flipH="1">
              <a:off x="2402546" y="2235962"/>
              <a:ext cx="409966" cy="1405373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>
              <a:stCxn id="109" idx="2"/>
              <a:endCxn id="99" idx="6"/>
            </p:cNvCxnSpPr>
            <p:nvPr/>
          </p:nvCxnSpPr>
          <p:spPr>
            <a:xfrm flipH="1">
              <a:off x="2848648" y="3358569"/>
              <a:ext cx="426166" cy="543781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>
              <a:stCxn id="122" idx="1"/>
              <a:endCxn id="106" idx="6"/>
            </p:cNvCxnSpPr>
            <p:nvPr/>
          </p:nvCxnSpPr>
          <p:spPr>
            <a:xfrm flipH="1">
              <a:off x="2537124" y="4136948"/>
              <a:ext cx="454999" cy="67503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>
              <a:stCxn id="123" idx="3"/>
              <a:endCxn id="121" idx="2"/>
            </p:cNvCxnSpPr>
            <p:nvPr/>
          </p:nvCxnSpPr>
          <p:spPr>
            <a:xfrm flipH="1" flipV="1">
              <a:off x="2838680" y="4436464"/>
              <a:ext cx="464967" cy="77171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>
              <a:stCxn id="100" idx="3"/>
              <a:endCxn id="107" idx="6"/>
            </p:cNvCxnSpPr>
            <p:nvPr/>
          </p:nvCxnSpPr>
          <p:spPr>
            <a:xfrm flipH="1">
              <a:off x="2225600" y="3969853"/>
              <a:ext cx="1078047" cy="476279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>
              <a:stCxn id="124" idx="2"/>
              <a:endCxn id="105" idx="6"/>
            </p:cNvCxnSpPr>
            <p:nvPr/>
          </p:nvCxnSpPr>
          <p:spPr>
            <a:xfrm flipH="1" flipV="1">
              <a:off x="1976380" y="4144031"/>
              <a:ext cx="1609958" cy="60420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>
              <a:stCxn id="99" idx="3"/>
              <a:endCxn id="108" idx="6"/>
            </p:cNvCxnSpPr>
            <p:nvPr/>
          </p:nvCxnSpPr>
          <p:spPr>
            <a:xfrm flipH="1">
              <a:off x="1415636" y="3969853"/>
              <a:ext cx="1264962" cy="53338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>
              <a:stCxn id="116" idx="4"/>
              <a:endCxn id="101" idx="6"/>
            </p:cNvCxnSpPr>
            <p:nvPr/>
          </p:nvCxnSpPr>
          <p:spPr>
            <a:xfrm flipH="1">
              <a:off x="1353332" y="3151932"/>
              <a:ext cx="524607" cy="438650"/>
            </a:xfrm>
            <a:prstGeom prst="line">
              <a:avLst/>
            </a:prstGeom>
            <a:grpFill/>
            <a:ln w="38100" cmpd="sng">
              <a:solidFill>
                <a:srgbClr val="304D5B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5" name="Picture 234" descr="Activity-Interictal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1" t="7922" r="9525" b="11397"/>
          <a:stretch/>
        </p:blipFill>
        <p:spPr>
          <a:xfrm>
            <a:off x="838200" y="1961446"/>
            <a:ext cx="2084830" cy="2084830"/>
          </a:xfrm>
          <a:prstGeom prst="rect">
            <a:avLst/>
          </a:prstGeom>
          <a:solidFill>
            <a:schemeClr val="tx2">
              <a:lumMod val="50000"/>
            </a:schemeClr>
          </a:solidFill>
          <a:ln w="57150" cmpd="sng">
            <a:solidFill>
              <a:srgbClr val="3366FF"/>
            </a:solidFill>
          </a:ln>
        </p:spPr>
      </p:pic>
      <p:grpSp>
        <p:nvGrpSpPr>
          <p:cNvPr id="6" name="Group 5"/>
          <p:cNvGrpSpPr>
            <a:grpSpLocks/>
          </p:cNvGrpSpPr>
          <p:nvPr/>
        </p:nvGrpSpPr>
        <p:grpSpPr>
          <a:xfrm>
            <a:off x="838201" y="4312920"/>
            <a:ext cx="1828800" cy="1554480"/>
            <a:chOff x="609600" y="1752600"/>
            <a:chExt cx="3613683" cy="2908613"/>
          </a:xfrm>
          <a:solidFill>
            <a:srgbClr val="96BEC3"/>
          </a:solidFill>
        </p:grpSpPr>
        <p:grpSp>
          <p:nvGrpSpPr>
            <p:cNvPr id="236" name="Group 235"/>
            <p:cNvGrpSpPr/>
            <p:nvPr/>
          </p:nvGrpSpPr>
          <p:grpSpPr>
            <a:xfrm>
              <a:off x="815129" y="1872997"/>
              <a:ext cx="3294855" cy="2639098"/>
              <a:chOff x="815129" y="1872996"/>
              <a:chExt cx="4029667" cy="3191467"/>
            </a:xfrm>
            <a:grpFill/>
          </p:grpSpPr>
          <p:cxnSp>
            <p:nvCxnSpPr>
              <p:cNvPr id="238" name="Straight Connector 237"/>
              <p:cNvCxnSpPr/>
              <p:nvPr/>
            </p:nvCxnSpPr>
            <p:spPr>
              <a:xfrm>
                <a:off x="3136392" y="1872996"/>
                <a:ext cx="521208" cy="76200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3101129" y="1958129"/>
                <a:ext cx="210734" cy="1985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 flipH="1">
                <a:off x="2720129" y="1958129"/>
                <a:ext cx="210734" cy="2229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 flipH="1" flipV="1">
                <a:off x="2720129" y="2351321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3429000" y="2362201"/>
                <a:ext cx="187663" cy="26386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4244129" y="2415329"/>
                <a:ext cx="210734" cy="1985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 flipH="1" flipV="1">
                <a:off x="3482129" y="3101129"/>
                <a:ext cx="198542" cy="2229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 flipV="1">
                <a:off x="3482129" y="3494321"/>
                <a:ext cx="198542" cy="262550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 flipH="1">
                <a:off x="1577129" y="22629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 flipV="1">
                <a:off x="1577129" y="3101129"/>
                <a:ext cx="210734" cy="1223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 flipV="1">
                <a:off x="1196129" y="3393737"/>
                <a:ext cx="210734" cy="1467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 flipH="1">
                <a:off x="4548929" y="3863129"/>
                <a:ext cx="2107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2643929" y="3113321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3101129" y="2732321"/>
                <a:ext cx="210734" cy="1985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 flipH="1" flipV="1">
                <a:off x="2720129" y="3838745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4625129" y="2784137"/>
                <a:ext cx="198542" cy="2229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 flipV="1">
                <a:off x="4844796" y="3898392"/>
                <a:ext cx="0" cy="445008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4167929" y="31773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 flipV="1">
                <a:off x="4167929" y="41679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 flipH="1" flipV="1">
                <a:off x="3482129" y="3927137"/>
                <a:ext cx="134534" cy="146726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 flipH="1" flipV="1">
                <a:off x="1958129" y="22629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 flipH="1" flipV="1">
                <a:off x="1958129" y="38631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 flipV="1">
                <a:off x="1196129" y="2643929"/>
                <a:ext cx="210734" cy="1985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 flipH="1" flipV="1">
                <a:off x="815129" y="3329729"/>
                <a:ext cx="210734" cy="2107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 flipV="1">
                <a:off x="1958129" y="4244129"/>
                <a:ext cx="210734" cy="122342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 flipH="1">
                <a:off x="2720129" y="4219745"/>
                <a:ext cx="210734" cy="235118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 flipV="1">
                <a:off x="2339129" y="4539996"/>
                <a:ext cx="175471" cy="143467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>
                <a:off x="3786929" y="4929929"/>
                <a:ext cx="1345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 flipH="1">
                <a:off x="3405929" y="4929929"/>
                <a:ext cx="2107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 flipH="1" flipV="1">
                <a:off x="3024929" y="4929929"/>
                <a:ext cx="2107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 flipV="1">
                <a:off x="4091729" y="4929929"/>
                <a:ext cx="286934" cy="134534"/>
              </a:xfrm>
              <a:prstGeom prst="lin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" name="Group 268"/>
            <p:cNvGrpSpPr/>
            <p:nvPr/>
          </p:nvGrpSpPr>
          <p:grpSpPr>
            <a:xfrm>
              <a:off x="609600" y="1752600"/>
              <a:ext cx="3613683" cy="2908613"/>
              <a:chOff x="609600" y="1752600"/>
              <a:chExt cx="4419600" cy="3517392"/>
            </a:xfrm>
            <a:grpFill/>
          </p:grpSpPr>
          <p:sp>
            <p:nvSpPr>
              <p:cNvPr id="270" name="Oval 269"/>
              <p:cNvSpPr>
                <a:spLocks noChangeAspect="1"/>
              </p:cNvSpPr>
              <p:nvPr/>
            </p:nvSpPr>
            <p:spPr>
              <a:xfrm>
                <a:off x="2895600" y="1752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1" name="Oval 270"/>
              <p:cNvSpPr>
                <a:spLocks noChangeAspect="1"/>
              </p:cNvSpPr>
              <p:nvPr/>
            </p:nvSpPr>
            <p:spPr>
              <a:xfrm>
                <a:off x="3657600" y="1828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/>
              <p:cNvSpPr>
                <a:spLocks noChangeAspect="1"/>
              </p:cNvSpPr>
              <p:nvPr/>
            </p:nvSpPr>
            <p:spPr>
              <a:xfrm>
                <a:off x="3276600" y="21214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>
                <a:spLocks noChangeAspect="1"/>
              </p:cNvSpPr>
              <p:nvPr/>
            </p:nvSpPr>
            <p:spPr>
              <a:xfrm>
                <a:off x="4038600" y="2209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Oval 273"/>
              <p:cNvSpPr>
                <a:spLocks noChangeAspect="1"/>
              </p:cNvSpPr>
              <p:nvPr/>
            </p:nvSpPr>
            <p:spPr>
              <a:xfrm>
                <a:off x="3581400" y="2590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>
                <a:spLocks noChangeAspect="1"/>
              </p:cNvSpPr>
              <p:nvPr/>
            </p:nvSpPr>
            <p:spPr>
              <a:xfrm>
                <a:off x="4419600" y="25786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Oval 275"/>
              <p:cNvSpPr>
                <a:spLocks noChangeAspect="1"/>
              </p:cNvSpPr>
              <p:nvPr/>
            </p:nvSpPr>
            <p:spPr>
              <a:xfrm>
                <a:off x="3962400" y="2971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>
                <a:spLocks noChangeAspect="1"/>
              </p:cNvSpPr>
              <p:nvPr/>
            </p:nvSpPr>
            <p:spPr>
              <a:xfrm>
                <a:off x="4788408" y="2971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8" name="Oval 277"/>
              <p:cNvSpPr>
                <a:spLocks noChangeAspect="1"/>
              </p:cNvSpPr>
              <p:nvPr/>
            </p:nvSpPr>
            <p:spPr>
              <a:xfrm>
                <a:off x="1752600" y="2057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>
                <a:spLocks noChangeAspect="1"/>
              </p:cNvSpPr>
              <p:nvPr/>
            </p:nvSpPr>
            <p:spPr>
              <a:xfrm>
                <a:off x="2514600" y="2145792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0" name="Oval 279"/>
              <p:cNvSpPr>
                <a:spLocks noChangeAspect="1"/>
              </p:cNvSpPr>
              <p:nvPr/>
            </p:nvSpPr>
            <p:spPr>
              <a:xfrm>
                <a:off x="2133600" y="2438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Oval 280"/>
              <p:cNvSpPr>
                <a:spLocks noChangeAspect="1"/>
              </p:cNvSpPr>
              <p:nvPr/>
            </p:nvSpPr>
            <p:spPr>
              <a:xfrm>
                <a:off x="2895600" y="2526792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2" name="Oval 281"/>
              <p:cNvSpPr>
                <a:spLocks noChangeAspect="1"/>
              </p:cNvSpPr>
              <p:nvPr/>
            </p:nvSpPr>
            <p:spPr>
              <a:xfrm>
                <a:off x="2438400" y="2907792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3" name="Oval 282"/>
              <p:cNvSpPr>
                <a:spLocks noChangeAspect="1"/>
              </p:cNvSpPr>
              <p:nvPr/>
            </p:nvSpPr>
            <p:spPr>
              <a:xfrm>
                <a:off x="3276600" y="2895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>
                <a:spLocks noChangeAspect="1"/>
              </p:cNvSpPr>
              <p:nvPr/>
            </p:nvSpPr>
            <p:spPr>
              <a:xfrm>
                <a:off x="2819400" y="3288792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5" name="Oval 284"/>
              <p:cNvSpPr>
                <a:spLocks noChangeAspect="1"/>
              </p:cNvSpPr>
              <p:nvPr/>
            </p:nvSpPr>
            <p:spPr>
              <a:xfrm>
                <a:off x="3645408" y="3288792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6" name="Oval 285"/>
              <p:cNvSpPr>
                <a:spLocks noChangeAspect="1"/>
              </p:cNvSpPr>
              <p:nvPr/>
            </p:nvSpPr>
            <p:spPr>
              <a:xfrm>
                <a:off x="2514600" y="3633216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7" name="Oval 286"/>
              <p:cNvSpPr>
                <a:spLocks noChangeAspect="1"/>
              </p:cNvSpPr>
              <p:nvPr/>
            </p:nvSpPr>
            <p:spPr>
              <a:xfrm>
                <a:off x="3276600" y="37216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8" name="Oval 287"/>
              <p:cNvSpPr>
                <a:spLocks noChangeAspect="1"/>
              </p:cNvSpPr>
              <p:nvPr/>
            </p:nvSpPr>
            <p:spPr>
              <a:xfrm>
                <a:off x="2895600" y="4014216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>
                <a:spLocks noChangeAspect="1"/>
              </p:cNvSpPr>
              <p:nvPr/>
            </p:nvSpPr>
            <p:spPr>
              <a:xfrm>
                <a:off x="3581400" y="4038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>
                <a:spLocks noChangeAspect="1"/>
              </p:cNvSpPr>
              <p:nvPr/>
            </p:nvSpPr>
            <p:spPr>
              <a:xfrm>
                <a:off x="3200400" y="4343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/>
              <p:cNvSpPr>
                <a:spLocks noChangeAspect="1"/>
              </p:cNvSpPr>
              <p:nvPr/>
            </p:nvSpPr>
            <p:spPr>
              <a:xfrm>
                <a:off x="3962400" y="4343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>
                <a:spLocks noChangeAspect="1"/>
              </p:cNvSpPr>
              <p:nvPr/>
            </p:nvSpPr>
            <p:spPr>
              <a:xfrm>
                <a:off x="1371600" y="39502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3" name="Oval 292"/>
              <p:cNvSpPr>
                <a:spLocks noChangeAspect="1"/>
              </p:cNvSpPr>
              <p:nvPr/>
            </p:nvSpPr>
            <p:spPr>
              <a:xfrm>
                <a:off x="2133600" y="4038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/>
              <p:cNvSpPr>
                <a:spLocks noChangeAspect="1"/>
              </p:cNvSpPr>
              <p:nvPr/>
            </p:nvSpPr>
            <p:spPr>
              <a:xfrm>
                <a:off x="1752600" y="43312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/>
              <p:cNvSpPr>
                <a:spLocks noChangeAspect="1"/>
              </p:cNvSpPr>
              <p:nvPr/>
            </p:nvSpPr>
            <p:spPr>
              <a:xfrm>
                <a:off x="2514600" y="4419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>
                <a:spLocks noChangeAspect="1"/>
              </p:cNvSpPr>
              <p:nvPr/>
            </p:nvSpPr>
            <p:spPr>
              <a:xfrm>
                <a:off x="2133600" y="46482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>
                <a:spLocks noChangeAspect="1"/>
              </p:cNvSpPr>
              <p:nvPr/>
            </p:nvSpPr>
            <p:spPr>
              <a:xfrm>
                <a:off x="2819400" y="4724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Oval 297"/>
              <p:cNvSpPr>
                <a:spLocks noChangeAspect="1"/>
              </p:cNvSpPr>
              <p:nvPr/>
            </p:nvSpPr>
            <p:spPr>
              <a:xfrm>
                <a:off x="2438400" y="50292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/>
              <p:cNvSpPr>
                <a:spLocks noChangeAspect="1"/>
              </p:cNvSpPr>
              <p:nvPr/>
            </p:nvSpPr>
            <p:spPr>
              <a:xfrm>
                <a:off x="1447800" y="4495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>
                <a:spLocks noChangeAspect="1"/>
              </p:cNvSpPr>
              <p:nvPr/>
            </p:nvSpPr>
            <p:spPr>
              <a:xfrm>
                <a:off x="3962400" y="3657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/>
              <p:cNvSpPr>
                <a:spLocks noChangeAspect="1"/>
              </p:cNvSpPr>
              <p:nvPr/>
            </p:nvSpPr>
            <p:spPr>
              <a:xfrm>
                <a:off x="4343400" y="3962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>
                <a:spLocks noChangeAspect="1"/>
              </p:cNvSpPr>
              <p:nvPr/>
            </p:nvSpPr>
            <p:spPr>
              <a:xfrm>
                <a:off x="4343400" y="33528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/>
              <p:cNvSpPr>
                <a:spLocks noChangeAspect="1"/>
              </p:cNvSpPr>
              <p:nvPr/>
            </p:nvSpPr>
            <p:spPr>
              <a:xfrm>
                <a:off x="4724400" y="3657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>
                <a:spLocks noChangeAspect="1"/>
              </p:cNvSpPr>
              <p:nvPr/>
            </p:nvSpPr>
            <p:spPr>
              <a:xfrm>
                <a:off x="990600" y="28072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/>
              <p:cNvSpPr>
                <a:spLocks noChangeAspect="1"/>
              </p:cNvSpPr>
              <p:nvPr/>
            </p:nvSpPr>
            <p:spPr>
              <a:xfrm>
                <a:off x="1752600" y="2895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/>
              <p:cNvSpPr>
                <a:spLocks noChangeAspect="1"/>
              </p:cNvSpPr>
              <p:nvPr/>
            </p:nvSpPr>
            <p:spPr>
              <a:xfrm>
                <a:off x="1371600" y="3188208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>
                <a:spLocks noChangeAspect="1"/>
              </p:cNvSpPr>
              <p:nvPr/>
            </p:nvSpPr>
            <p:spPr>
              <a:xfrm>
                <a:off x="2133600" y="3276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>
                <a:spLocks noChangeAspect="1"/>
              </p:cNvSpPr>
              <p:nvPr/>
            </p:nvSpPr>
            <p:spPr>
              <a:xfrm>
                <a:off x="1371600" y="2438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>
                <a:spLocks noChangeAspect="1"/>
              </p:cNvSpPr>
              <p:nvPr/>
            </p:nvSpPr>
            <p:spPr>
              <a:xfrm>
                <a:off x="609600" y="31242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/>
              <p:cNvSpPr>
                <a:spLocks noChangeAspect="1"/>
              </p:cNvSpPr>
              <p:nvPr/>
            </p:nvSpPr>
            <p:spPr>
              <a:xfrm>
                <a:off x="990600" y="35052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>
                <a:spLocks noChangeAspect="1"/>
              </p:cNvSpPr>
              <p:nvPr/>
            </p:nvSpPr>
            <p:spPr>
              <a:xfrm>
                <a:off x="1752600" y="36576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>
                <a:spLocks noChangeAspect="1"/>
              </p:cNvSpPr>
              <p:nvPr/>
            </p:nvSpPr>
            <p:spPr>
              <a:xfrm flipH="1" flipV="1">
                <a:off x="3212592" y="5029200"/>
                <a:ext cx="216408" cy="216408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3" name="Oval 312"/>
              <p:cNvSpPr>
                <a:spLocks noChangeAspect="1"/>
              </p:cNvSpPr>
              <p:nvPr/>
            </p:nvSpPr>
            <p:spPr>
              <a:xfrm>
                <a:off x="3581400" y="4724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4" name="Oval 313"/>
              <p:cNvSpPr>
                <a:spLocks noChangeAspect="1"/>
              </p:cNvSpPr>
              <p:nvPr/>
            </p:nvSpPr>
            <p:spPr>
              <a:xfrm>
                <a:off x="3962400" y="50292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5" name="Oval 314"/>
              <p:cNvSpPr>
                <a:spLocks noChangeAspect="1"/>
              </p:cNvSpPr>
              <p:nvPr/>
            </p:nvSpPr>
            <p:spPr>
              <a:xfrm>
                <a:off x="4343400" y="4724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6" name="Oval 315"/>
              <p:cNvSpPr>
                <a:spLocks noChangeAspect="1"/>
              </p:cNvSpPr>
              <p:nvPr/>
            </p:nvSpPr>
            <p:spPr>
              <a:xfrm>
                <a:off x="4724400" y="4343400"/>
                <a:ext cx="240792" cy="240792"/>
              </a:xfrm>
              <a:prstGeom prst="ellipse">
                <a:avLst/>
              </a:prstGeom>
              <a:grpFill/>
              <a:ln w="38100" cmpd="sng">
                <a:solidFill>
                  <a:srgbClr val="304D5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3886201" y="2636520"/>
            <a:ext cx="129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atin typeface="+mj-lt"/>
              </a:rPr>
              <a:t>?</a:t>
            </a:r>
            <a:endParaRPr lang="en-US" sz="7200" b="1" dirty="0">
              <a:latin typeface="+mj-lt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886201" y="3703320"/>
            <a:ext cx="978408" cy="762000"/>
          </a:xfrm>
          <a:prstGeom prst="rightArrow">
            <a:avLst/>
          </a:prstGeom>
          <a:solidFill>
            <a:srgbClr val="96BEC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>
          <a:xfrm>
            <a:off x="93133" y="914400"/>
            <a:ext cx="8991600" cy="11430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/>
              <a:t>Look at principal direction of correlation matrix (graph) over time…</a:t>
            </a:r>
            <a:endParaRPr lang="en-US" sz="2800" b="1" dirty="0"/>
          </a:p>
        </p:txBody>
      </p:sp>
      <p:grpSp>
        <p:nvGrpSpPr>
          <p:cNvPr id="2" name="Group 1"/>
          <p:cNvGrpSpPr/>
          <p:nvPr/>
        </p:nvGrpSpPr>
        <p:grpSpPr>
          <a:xfrm>
            <a:off x="7848" y="3581400"/>
            <a:ext cx="9153085" cy="1905000"/>
            <a:chOff x="-9085" y="4267200"/>
            <a:chExt cx="9153085" cy="1905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-9085" y="4267200"/>
              <a:ext cx="9144000" cy="1905000"/>
            </a:xfrm>
            <a:prstGeom prst="rect">
              <a:avLst/>
            </a:prstGeom>
            <a:grpFill/>
            <a:ln>
              <a:solidFill>
                <a:srgbClr val="304D5B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53000" y="4572000"/>
              <a:ext cx="304800" cy="304800"/>
            </a:xfrm>
            <a:prstGeom prst="rect">
              <a:avLst/>
            </a:prstGeom>
            <a:grp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667000" y="4419600"/>
              <a:ext cx="457200" cy="1676400"/>
            </a:xfrm>
            <a:prstGeom prst="rect">
              <a:avLst/>
            </a:prstGeom>
            <a:grp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  <p:graphicFrame>
          <p:nvGraphicFramePr>
            <p:cNvPr id="215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2990355"/>
                </p:ext>
              </p:extLst>
            </p:nvPr>
          </p:nvGraphicFramePr>
          <p:xfrm>
            <a:off x="90487" y="4405312"/>
            <a:ext cx="9053513" cy="1614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16" name="Equation" r:id="rId3" imgW="5842000" imgH="1041400" progId="Equation.3">
                    <p:embed/>
                  </p:oleObj>
                </mc:Choice>
                <mc:Fallback>
                  <p:oleObj name="Equation" r:id="rId3" imgW="5842000" imgH="1041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487" y="4405312"/>
                          <a:ext cx="9053513" cy="1614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5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9817964"/>
              </p:ext>
            </p:extLst>
          </p:nvPr>
        </p:nvGraphicFramePr>
        <p:xfrm>
          <a:off x="3411008" y="2209800"/>
          <a:ext cx="2409825" cy="71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17" name="Equation" r:id="rId5" imgW="685800" imgH="203200" progId="Equation.3">
                  <p:embed/>
                </p:oleObj>
              </mc:Choice>
              <mc:Fallback>
                <p:oleObj name="Equation" r:id="rId5" imgW="685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008" y="2209800"/>
                        <a:ext cx="2409825" cy="712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912533" y="5791200"/>
            <a:ext cx="499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One-dimensional approximation of correlation data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912533" y="5410200"/>
            <a:ext cx="76200" cy="45720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76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7620000" cy="762000"/>
          </a:xfrm>
        </p:spPr>
        <p:txBody>
          <a:bodyPr>
            <a:normAutofit/>
          </a:bodyPr>
          <a:lstStyle/>
          <a:p>
            <a:r>
              <a:rPr lang="en-US" sz="2800" b="1" dirty="0"/>
              <a:t>Eigenvector </a:t>
            </a:r>
            <a:r>
              <a:rPr lang="en-US" sz="2800" b="1" dirty="0" smtClean="0"/>
              <a:t>centrality interpretation</a:t>
            </a:r>
            <a:endParaRPr lang="en-US" sz="2800" b="1" dirty="0"/>
          </a:p>
        </p:txBody>
      </p:sp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381000" y="914400"/>
            <a:ext cx="9677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00"/>
                </a:solidFill>
                <a:latin typeface="Verdana" charset="0"/>
                <a:cs typeface="Verdana" charset="0"/>
              </a:rPr>
              <a:t>    Each node’s centrality, </a:t>
            </a:r>
            <a:r>
              <a:rPr lang="en-US" sz="2800" i="1">
                <a:solidFill>
                  <a:srgbClr val="000000"/>
                </a:solidFill>
                <a:latin typeface="Times" charset="0"/>
                <a:cs typeface="Verdana" charset="0"/>
              </a:rPr>
              <a:t>x</a:t>
            </a:r>
            <a:r>
              <a:rPr lang="en-US" sz="2000">
                <a:solidFill>
                  <a:srgbClr val="000000"/>
                </a:solidFill>
                <a:latin typeface="Verdana" charset="0"/>
                <a:cs typeface="Verdana" charset="0"/>
              </a:rPr>
              <a:t>, is the sum of </a:t>
            </a:r>
          </a:p>
          <a:p>
            <a:pPr eaLnBrk="1" hangingPunct="1"/>
            <a:r>
              <a:rPr lang="en-US" sz="2000">
                <a:solidFill>
                  <a:srgbClr val="000000"/>
                </a:solidFill>
                <a:latin typeface="Verdana" charset="0"/>
                <a:cs typeface="Verdana" charset="0"/>
              </a:rPr>
              <a:t>    the centrality of his/her neighbors:</a:t>
            </a:r>
          </a:p>
        </p:txBody>
      </p:sp>
      <p:grpSp>
        <p:nvGrpSpPr>
          <p:cNvPr id="22531" name="Group 3"/>
          <p:cNvGrpSpPr>
            <a:grpSpLocks/>
          </p:cNvGrpSpPr>
          <p:nvPr/>
        </p:nvGrpSpPr>
        <p:grpSpPr bwMode="auto">
          <a:xfrm>
            <a:off x="990600" y="1828800"/>
            <a:ext cx="3849688" cy="2579688"/>
            <a:chOff x="1295400" y="1981200"/>
            <a:chExt cx="3849264" cy="2579132"/>
          </a:xfrm>
        </p:grpSpPr>
        <p:grpSp>
          <p:nvGrpSpPr>
            <p:cNvPr id="22541" name="Group 27"/>
            <p:cNvGrpSpPr>
              <a:grpSpLocks/>
            </p:cNvGrpSpPr>
            <p:nvPr/>
          </p:nvGrpSpPr>
          <p:grpSpPr bwMode="auto">
            <a:xfrm>
              <a:off x="1905000" y="2502932"/>
              <a:ext cx="2514600" cy="2057400"/>
              <a:chOff x="3464751" y="4847372"/>
              <a:chExt cx="2211636" cy="1782028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3464692" y="5500750"/>
                <a:ext cx="424409" cy="424790"/>
              </a:xfrm>
              <a:prstGeom prst="ellipse">
                <a:avLst/>
              </a:prstGeom>
              <a:noFill/>
              <a:ln w="57150"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032898" y="6204610"/>
                <a:ext cx="424409" cy="424790"/>
              </a:xfrm>
              <a:prstGeom prst="ellipse">
                <a:avLst/>
              </a:prstGeom>
              <a:noFill/>
              <a:ln w="57150"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251676" y="6204610"/>
                <a:ext cx="424409" cy="424790"/>
              </a:xfrm>
              <a:prstGeom prst="ellipse">
                <a:avLst/>
              </a:prstGeom>
              <a:noFill/>
              <a:ln w="57150"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641589" y="5500750"/>
                <a:ext cx="424409" cy="424790"/>
              </a:xfrm>
              <a:prstGeom prst="ellipse">
                <a:avLst/>
              </a:prstGeom>
              <a:noFill/>
              <a:ln w="57150"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1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22560" name="Straight Connector 23"/>
              <p:cNvCxnSpPr>
                <a:cxnSpLocks noChangeShapeType="1"/>
                <a:stCxn id="23" idx="5"/>
                <a:endCxn id="22" idx="1"/>
              </p:cNvCxnSpPr>
              <p:nvPr/>
            </p:nvCxnSpPr>
            <p:spPr bwMode="auto">
              <a:xfrm>
                <a:off x="5004598" y="5863151"/>
                <a:ext cx="309326" cy="403786"/>
              </a:xfrm>
              <a:prstGeom prst="line">
                <a:avLst/>
              </a:prstGeom>
              <a:noFill/>
              <a:ln w="57150">
                <a:solidFill>
                  <a:srgbClr val="008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" name="Straight Connector 24"/>
              <p:cNvCxnSpPr>
                <a:endCxn id="23" idx="1"/>
              </p:cNvCxnSpPr>
              <p:nvPr/>
            </p:nvCxnSpPr>
            <p:spPr>
              <a:xfrm>
                <a:off x="4394482" y="5180440"/>
                <a:ext cx="309930" cy="382174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2">
                    <a:lumMod val="90000"/>
                  </a:schemeClr>
                </a:solidFill>
                <a:prstDash val="sysDash"/>
              </a:ln>
              <a:effectLst/>
            </p:spPr>
          </p:cxnSp>
          <p:cxnSp>
            <p:nvCxnSpPr>
              <p:cNvPr id="22562" name="Straight Connector 25"/>
              <p:cNvCxnSpPr>
                <a:cxnSpLocks noChangeShapeType="1"/>
                <a:stCxn id="23" idx="7"/>
              </p:cNvCxnSpPr>
              <p:nvPr/>
            </p:nvCxnSpPr>
            <p:spPr bwMode="auto">
              <a:xfrm flipV="1">
                <a:off x="5004598" y="5180200"/>
                <a:ext cx="309545" cy="382677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563" name="Straight Connector 26"/>
              <p:cNvCxnSpPr>
                <a:cxnSpLocks noChangeShapeType="1"/>
                <a:stCxn id="20" idx="6"/>
                <a:endCxn id="23" idx="2"/>
              </p:cNvCxnSpPr>
              <p:nvPr/>
            </p:nvCxnSpPr>
            <p:spPr bwMode="auto">
              <a:xfrm>
                <a:off x="3889403" y="5713014"/>
                <a:ext cx="752732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" name="Straight Connector 27"/>
              <p:cNvCxnSpPr>
                <a:stCxn id="20" idx="5"/>
                <a:endCxn id="21" idx="1"/>
              </p:cNvCxnSpPr>
              <p:nvPr/>
            </p:nvCxnSpPr>
            <p:spPr>
              <a:xfrm>
                <a:off x="3827673" y="5863678"/>
                <a:ext cx="266652" cy="402795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>
                    <a:lumMod val="90000"/>
                  </a:schemeClr>
                </a:solidFill>
                <a:prstDash val="sysDash"/>
              </a:ln>
              <a:effectLst/>
            </p:spPr>
          </p:cxnSp>
          <p:cxnSp>
            <p:nvCxnSpPr>
              <p:cNvPr id="29" name="Straight Connector 28"/>
              <p:cNvCxnSpPr>
                <a:stCxn id="21" idx="7"/>
                <a:endCxn id="23" idx="3"/>
              </p:cNvCxnSpPr>
              <p:nvPr/>
            </p:nvCxnSpPr>
            <p:spPr>
              <a:xfrm flipV="1">
                <a:off x="4394482" y="5863678"/>
                <a:ext cx="309930" cy="402795"/>
              </a:xfrm>
              <a:prstGeom prst="line">
                <a:avLst/>
              </a:prstGeom>
              <a:noFill/>
              <a:ln w="25400" cap="flat" cmpd="sng" algn="ctr">
                <a:solidFill>
                  <a:schemeClr val="tx2">
                    <a:lumMod val="90000"/>
                  </a:schemeClr>
                </a:solidFill>
                <a:prstDash val="sysDash"/>
              </a:ln>
              <a:effectLst/>
            </p:spPr>
          </p:cxnSp>
          <p:cxnSp>
            <p:nvCxnSpPr>
              <p:cNvPr id="22566" name="Straight Connector 29"/>
              <p:cNvCxnSpPr>
                <a:cxnSpLocks noChangeShapeType="1"/>
              </p:cNvCxnSpPr>
              <p:nvPr/>
            </p:nvCxnSpPr>
            <p:spPr bwMode="auto">
              <a:xfrm flipH="1">
                <a:off x="4457187" y="5030063"/>
                <a:ext cx="794767" cy="0"/>
              </a:xfrm>
              <a:prstGeom prst="line">
                <a:avLst/>
              </a:prstGeom>
              <a:noFill/>
              <a:ln w="57150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1" name="Oval 30"/>
              <p:cNvSpPr/>
              <p:nvPr/>
            </p:nvSpPr>
            <p:spPr>
              <a:xfrm>
                <a:off x="3999392" y="4847756"/>
                <a:ext cx="424409" cy="424790"/>
              </a:xfrm>
              <a:prstGeom prst="ellipse">
                <a:avLst/>
              </a:prstGeom>
              <a:noFill/>
              <a:ln w="57150"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1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251676" y="4847756"/>
                <a:ext cx="424409" cy="424790"/>
              </a:xfrm>
              <a:prstGeom prst="ellipse">
                <a:avLst/>
              </a:prstGeom>
              <a:noFill/>
              <a:ln w="57150">
                <a:solidFill>
                  <a:schemeClr val="tx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10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33" name="Straight Connector 32"/>
              <p:cNvCxnSpPr>
                <a:stCxn id="20" idx="7"/>
                <a:endCxn id="31" idx="3"/>
              </p:cNvCxnSpPr>
              <p:nvPr/>
            </p:nvCxnSpPr>
            <p:spPr>
              <a:xfrm flipV="1">
                <a:off x="3827673" y="5210684"/>
                <a:ext cx="234542" cy="351930"/>
              </a:xfrm>
              <a:prstGeom prst="line">
                <a:avLst/>
              </a:prstGeom>
              <a:noFill/>
              <a:ln w="38100" cap="flat" cmpd="sng" algn="ctr">
                <a:solidFill>
                  <a:schemeClr val="tx2">
                    <a:lumMod val="90000"/>
                  </a:schemeClr>
                </a:solidFill>
                <a:prstDash val="sysDash"/>
              </a:ln>
              <a:effectLst/>
            </p:spPr>
          </p:cxnSp>
        </p:grpSp>
        <p:sp>
          <p:nvSpPr>
            <p:cNvPr id="22542" name="TextBox 5"/>
            <p:cNvSpPr txBox="1">
              <a:spLocks noChangeArrowheads="1"/>
            </p:cNvSpPr>
            <p:nvPr/>
          </p:nvSpPr>
          <p:spPr bwMode="auto">
            <a:xfrm>
              <a:off x="2590800" y="2590800"/>
              <a:ext cx="313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22543" name="TextBox 6"/>
            <p:cNvSpPr txBox="1">
              <a:spLocks noChangeArrowheads="1"/>
            </p:cNvSpPr>
            <p:nvPr/>
          </p:nvSpPr>
          <p:spPr bwMode="auto">
            <a:xfrm>
              <a:off x="2658756" y="4114800"/>
              <a:ext cx="313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22544" name="TextBox 7"/>
            <p:cNvSpPr txBox="1">
              <a:spLocks noChangeArrowheads="1"/>
            </p:cNvSpPr>
            <p:nvPr/>
          </p:nvSpPr>
          <p:spPr bwMode="auto">
            <a:xfrm>
              <a:off x="1981200" y="3264932"/>
              <a:ext cx="313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2545" name="TextBox 8"/>
            <p:cNvSpPr txBox="1">
              <a:spLocks noChangeArrowheads="1"/>
            </p:cNvSpPr>
            <p:nvPr/>
          </p:nvSpPr>
          <p:spPr bwMode="auto">
            <a:xfrm>
              <a:off x="4038600" y="2579132"/>
              <a:ext cx="313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22546" name="TextBox 9"/>
            <p:cNvSpPr txBox="1">
              <a:spLocks noChangeArrowheads="1"/>
            </p:cNvSpPr>
            <p:nvPr/>
          </p:nvSpPr>
          <p:spPr bwMode="auto">
            <a:xfrm>
              <a:off x="3352800" y="3264932"/>
              <a:ext cx="313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22547" name="TextBox 10"/>
            <p:cNvSpPr txBox="1">
              <a:spLocks noChangeArrowheads="1"/>
            </p:cNvSpPr>
            <p:nvPr/>
          </p:nvSpPr>
          <p:spPr bwMode="auto">
            <a:xfrm>
              <a:off x="4038600" y="4103132"/>
              <a:ext cx="3130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000000"/>
                  </a:solidFill>
                </a:rPr>
                <a:t>6</a:t>
              </a:r>
            </a:p>
          </p:txBody>
        </p:sp>
        <p:cxnSp>
          <p:nvCxnSpPr>
            <p:cNvPr id="22548" name="Straight Connector 11"/>
            <p:cNvCxnSpPr>
              <a:cxnSpLocks noChangeShapeType="1"/>
              <a:stCxn id="22" idx="0"/>
            </p:cNvCxnSpPr>
            <p:nvPr/>
          </p:nvCxnSpPr>
          <p:spPr bwMode="auto">
            <a:xfrm flipH="1" flipV="1">
              <a:off x="4160133" y="3039592"/>
              <a:ext cx="18055" cy="1030468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9" name="Straight Connector 12"/>
            <p:cNvCxnSpPr>
              <a:cxnSpLocks noChangeShapeType="1"/>
              <a:stCxn id="21" idx="6"/>
              <a:endCxn id="22" idx="2"/>
            </p:cNvCxnSpPr>
            <p:nvPr/>
          </p:nvCxnSpPr>
          <p:spPr bwMode="auto">
            <a:xfrm>
              <a:off x="3033387" y="4315196"/>
              <a:ext cx="903389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50" name="Rectangle 13"/>
            <p:cNvSpPr>
              <a:spLocks noChangeArrowheads="1"/>
            </p:cNvSpPr>
            <p:nvPr/>
          </p:nvSpPr>
          <p:spPr bwMode="auto">
            <a:xfrm>
              <a:off x="2133600" y="1981200"/>
              <a:ext cx="611771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i="1" baseline="-25000">
                  <a:solidFill>
                    <a:srgbClr val="000000"/>
                  </a:solidFill>
                  <a:latin typeface="Cambria" charset="0"/>
                  <a:cs typeface="Verdana" charset="0"/>
                </a:rPr>
                <a:t>x(1)</a:t>
              </a: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22551" name="Rectangle 14"/>
            <p:cNvSpPr>
              <a:spLocks noChangeArrowheads="1"/>
            </p:cNvSpPr>
            <p:nvPr/>
          </p:nvSpPr>
          <p:spPr bwMode="auto">
            <a:xfrm>
              <a:off x="3999493" y="1981200"/>
              <a:ext cx="611771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i="1" baseline="-25000">
                  <a:solidFill>
                    <a:srgbClr val="000000"/>
                  </a:solidFill>
                  <a:latin typeface="Cambria" charset="0"/>
                  <a:cs typeface="Verdana" charset="0"/>
                </a:rPr>
                <a:t>x(2)</a:t>
              </a: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22552" name="Rectangle 15"/>
            <p:cNvSpPr>
              <a:spLocks noChangeArrowheads="1"/>
            </p:cNvSpPr>
            <p:nvPr/>
          </p:nvSpPr>
          <p:spPr bwMode="auto">
            <a:xfrm>
              <a:off x="1295400" y="2971800"/>
              <a:ext cx="611771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i="1" baseline="-25000">
                  <a:solidFill>
                    <a:srgbClr val="000000"/>
                  </a:solidFill>
                  <a:latin typeface="Cambria" charset="0"/>
                  <a:cs typeface="Verdana" charset="0"/>
                </a:rPr>
                <a:t>x(4)</a:t>
              </a: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22553" name="Rectangle 16"/>
            <p:cNvSpPr>
              <a:spLocks noChangeArrowheads="1"/>
            </p:cNvSpPr>
            <p:nvPr/>
          </p:nvSpPr>
          <p:spPr bwMode="auto">
            <a:xfrm>
              <a:off x="1865893" y="4040009"/>
              <a:ext cx="611771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i="1" baseline="-25000">
                  <a:solidFill>
                    <a:srgbClr val="000000"/>
                  </a:solidFill>
                  <a:latin typeface="Cambria" charset="0"/>
                  <a:cs typeface="Verdana" charset="0"/>
                </a:rPr>
                <a:t>x(5)</a:t>
              </a: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22554" name="Rectangle 17"/>
            <p:cNvSpPr>
              <a:spLocks noChangeArrowheads="1"/>
            </p:cNvSpPr>
            <p:nvPr/>
          </p:nvSpPr>
          <p:spPr bwMode="auto">
            <a:xfrm>
              <a:off x="4532893" y="4040009"/>
              <a:ext cx="611771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i="1" baseline="-25000">
                  <a:solidFill>
                    <a:srgbClr val="000000"/>
                  </a:solidFill>
                  <a:latin typeface="Cambria" charset="0"/>
                  <a:cs typeface="Verdana" charset="0"/>
                </a:rPr>
                <a:t>x(6)</a:t>
              </a:r>
              <a:endParaRPr lang="en-US" sz="3200">
                <a:solidFill>
                  <a:srgbClr val="000000"/>
                </a:solidFill>
              </a:endParaRPr>
            </a:p>
          </p:txBody>
        </p:sp>
        <p:sp>
          <p:nvSpPr>
            <p:cNvPr id="22555" name="Rectangle 18"/>
            <p:cNvSpPr>
              <a:spLocks noChangeArrowheads="1"/>
            </p:cNvSpPr>
            <p:nvPr/>
          </p:nvSpPr>
          <p:spPr bwMode="auto">
            <a:xfrm>
              <a:off x="3694693" y="3124200"/>
              <a:ext cx="611771" cy="379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800" i="1" baseline="-25000">
                  <a:solidFill>
                    <a:srgbClr val="000000"/>
                  </a:solidFill>
                  <a:latin typeface="Cambria" charset="0"/>
                  <a:cs typeface="Verdana" charset="0"/>
                </a:rPr>
                <a:t>x(3)</a:t>
              </a:r>
              <a:endParaRPr lang="en-US" sz="320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2532" name="Object 1"/>
          <p:cNvGraphicFramePr>
            <a:graphicFrameLocks noChangeAspect="1"/>
          </p:cNvGraphicFramePr>
          <p:nvPr/>
        </p:nvGraphicFramePr>
        <p:xfrm>
          <a:off x="5334000" y="2565400"/>
          <a:ext cx="21653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8" name="Document" r:id="rId3" imgW="2171700" imgH="1778000" progId="Word.Document.12">
                  <p:embed/>
                </p:oleObj>
              </mc:Choice>
              <mc:Fallback>
                <p:oleObj name="Document" r:id="rId3" imgW="2171700" imgH="17780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565400"/>
                        <a:ext cx="216535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3" name="Object 41"/>
          <p:cNvGraphicFramePr>
            <a:graphicFrameLocks noChangeAspect="1"/>
          </p:cNvGraphicFramePr>
          <p:nvPr/>
        </p:nvGraphicFramePr>
        <p:xfrm>
          <a:off x="6324600" y="944563"/>
          <a:ext cx="2438400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9" name="Equation" r:id="rId5" imgW="990600" imgH="482600" progId="Equation.3">
                  <p:embed/>
                </p:oleObj>
              </mc:Choice>
              <mc:Fallback>
                <p:oleObj name="Equation" r:id="rId5" imgW="9906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944563"/>
                        <a:ext cx="2438400" cy="118903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7848" y="4724400"/>
            <a:ext cx="9153085" cy="1905000"/>
            <a:chOff x="-9085" y="4267200"/>
            <a:chExt cx="9153085" cy="190500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3" name="Rectangle 42"/>
            <p:cNvSpPr/>
            <p:nvPr/>
          </p:nvSpPr>
          <p:spPr>
            <a:xfrm>
              <a:off x="-9085" y="4267200"/>
              <a:ext cx="9144000" cy="1905000"/>
            </a:xfrm>
            <a:prstGeom prst="rect">
              <a:avLst/>
            </a:prstGeom>
            <a:grpFill/>
            <a:ln>
              <a:solidFill>
                <a:srgbClr val="304D5B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953000" y="4572000"/>
              <a:ext cx="304800" cy="304800"/>
            </a:xfrm>
            <a:prstGeom prst="rect">
              <a:avLst/>
            </a:prstGeom>
            <a:grp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667000" y="4419600"/>
              <a:ext cx="457200" cy="1676400"/>
            </a:xfrm>
            <a:prstGeom prst="rect">
              <a:avLst/>
            </a:prstGeom>
            <a:grp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</a:endParaRPr>
            </a:p>
          </p:txBody>
        </p:sp>
        <p:graphicFrame>
          <p:nvGraphicFramePr>
            <p:cNvPr id="48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022852"/>
                </p:ext>
              </p:extLst>
            </p:nvPr>
          </p:nvGraphicFramePr>
          <p:xfrm>
            <a:off x="90487" y="4405312"/>
            <a:ext cx="9053513" cy="1614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830" name="Equation" r:id="rId7" imgW="5842000" imgH="1041400" progId="Equation.3">
                    <p:embed/>
                  </p:oleObj>
                </mc:Choice>
                <mc:Fallback>
                  <p:oleObj name="Equation" r:id="rId7" imgW="5842000" imgH="1041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487" y="4405312"/>
                          <a:ext cx="9053513" cy="16144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9" name="Object 1"/>
          <p:cNvGraphicFramePr>
            <a:graphicFrameLocks noChangeAspect="1"/>
          </p:cNvGraphicFramePr>
          <p:nvPr/>
        </p:nvGraphicFramePr>
        <p:xfrm>
          <a:off x="7118247" y="2622550"/>
          <a:ext cx="2165453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1" name="Document" r:id="rId9" imgW="2171700" imgH="1663700" progId="Word.Document.12">
                  <p:embed/>
                </p:oleObj>
              </mc:Choice>
              <mc:Fallback>
                <p:oleObj name="Document" r:id="rId9" imgW="2171700" imgH="1663700" progId="Word.Documen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8247" y="2622550"/>
                        <a:ext cx="2165453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8160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6781800" cy="831954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State (structure) detection analysis</a:t>
            </a:r>
            <a:endParaRPr lang="en-US" sz="2800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7" y="1229354"/>
            <a:ext cx="3124989" cy="3021012"/>
          </a:xfrm>
        </p:spPr>
      </p:pic>
      <p:sp>
        <p:nvSpPr>
          <p:cNvPr id="8" name="Rectangle 7"/>
          <p:cNvSpPr/>
          <p:nvPr/>
        </p:nvSpPr>
        <p:spPr>
          <a:xfrm>
            <a:off x="452389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26709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89549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001029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275349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138189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545867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820187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85408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096895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371215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31674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645535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919855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780314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195671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325687" y="1323076"/>
            <a:ext cx="274320" cy="2743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3810000" y="2128830"/>
            <a:ext cx="733806" cy="484632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4270390"/>
            <a:ext cx="4027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>
                <a:latin typeface="Times"/>
                <a:cs typeface="Times"/>
              </a:rPr>
              <a:t>2</a:t>
            </a:r>
            <a:r>
              <a:rPr lang="en-US" sz="900" dirty="0" smtClean="0">
                <a:latin typeface="Times"/>
                <a:cs typeface="Times"/>
              </a:rPr>
              <a:t>.5 s</a:t>
            </a:r>
            <a:endParaRPr lang="en-US" sz="900" dirty="0">
              <a:latin typeface="Times"/>
              <a:cs typeface="Time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48817" y="4263046"/>
            <a:ext cx="2743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62754"/>
            <a:ext cx="1136253" cy="121678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947" y="1762754"/>
            <a:ext cx="1136253" cy="121678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347" y="1762754"/>
            <a:ext cx="1136253" cy="12167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1" y="2154452"/>
            <a:ext cx="106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………….</a:t>
            </a:r>
            <a:endParaRPr lang="en-US" sz="1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105400" y="924554"/>
            <a:ext cx="311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04D5B"/>
                </a:solidFill>
              </a:rPr>
              <a:t>c</a:t>
            </a:r>
            <a:r>
              <a:rPr lang="en-US" dirty="0" smtClean="0">
                <a:solidFill>
                  <a:srgbClr val="304D5B"/>
                </a:solidFill>
              </a:rPr>
              <a:t>orrelation structure over time</a:t>
            </a:r>
            <a:endParaRPr lang="en-US" dirty="0">
              <a:solidFill>
                <a:srgbClr val="304D5B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4267200" y="3629093"/>
            <a:ext cx="4459800" cy="2536861"/>
            <a:chOff x="4267200" y="3771937"/>
            <a:chExt cx="4459800" cy="2536861"/>
          </a:xfrm>
        </p:grpSpPr>
        <p:sp>
          <p:nvSpPr>
            <p:cNvPr id="37" name="Right Arrow 36"/>
            <p:cNvSpPr/>
            <p:nvPr/>
          </p:nvSpPr>
          <p:spPr>
            <a:xfrm rot="5400000">
              <a:off x="6480516" y="3844620"/>
              <a:ext cx="647663" cy="502297"/>
            </a:xfrm>
            <a:prstGeom prst="rightArrow">
              <a:avLst/>
            </a:prstGeom>
            <a:solidFill>
              <a:srgbClr val="96BEC3"/>
            </a:solidFill>
            <a:ln>
              <a:solidFill>
                <a:srgbClr val="304D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91200" y="5029200"/>
              <a:ext cx="2393730" cy="1279598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4267200" y="4495800"/>
              <a:ext cx="4459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1D approx. of correlation structure over time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14339" y="924554"/>
            <a:ext cx="224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04D5B"/>
                </a:solidFill>
              </a:rPr>
              <a:t>network observations</a:t>
            </a:r>
            <a:endParaRPr lang="en-US" dirty="0">
              <a:solidFill>
                <a:srgbClr val="304D5B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581400" y="4794354"/>
            <a:ext cx="1295400" cy="1635097"/>
            <a:chOff x="3657600" y="5181600"/>
            <a:chExt cx="1295400" cy="1635097"/>
          </a:xfrm>
        </p:grpSpPr>
        <p:grpSp>
          <p:nvGrpSpPr>
            <p:cNvPr id="15" name="Group 14"/>
            <p:cNvGrpSpPr/>
            <p:nvPr/>
          </p:nvGrpSpPr>
          <p:grpSpPr>
            <a:xfrm>
              <a:off x="3657600" y="5181600"/>
              <a:ext cx="1268108" cy="1635097"/>
              <a:chOff x="3733800" y="4711700"/>
              <a:chExt cx="1268108" cy="1635097"/>
            </a:xfrm>
          </p:grpSpPr>
          <p:pic>
            <p:nvPicPr>
              <p:cNvPr id="46" name="Picture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207531">
                <a:off x="4320230" y="5665120"/>
                <a:ext cx="685115" cy="6782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2" name="Group 11"/>
              <p:cNvGrpSpPr/>
              <p:nvPr/>
            </p:nvGrpSpPr>
            <p:grpSpPr>
              <a:xfrm>
                <a:off x="3733800" y="4711700"/>
                <a:ext cx="1159292" cy="865632"/>
                <a:chOff x="3733800" y="4711700"/>
                <a:chExt cx="1159292" cy="865632"/>
              </a:xfrm>
            </p:grpSpPr>
            <p:sp>
              <p:nvSpPr>
                <p:cNvPr id="39" name="Right Arrow 38"/>
                <p:cNvSpPr/>
                <p:nvPr/>
              </p:nvSpPr>
              <p:spPr>
                <a:xfrm flipH="1">
                  <a:off x="4006886" y="5092700"/>
                  <a:ext cx="733806" cy="484632"/>
                </a:xfrm>
                <a:prstGeom prst="rightArrow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733800" y="4711700"/>
                  <a:ext cx="115929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solidFill>
                        <a:schemeClr val="accent1"/>
                      </a:solidFill>
                    </a:rPr>
                    <a:t> </a:t>
                  </a:r>
                  <a:r>
                    <a:rPr lang="en-US" sz="1600" dirty="0" smtClean="0">
                      <a:solidFill>
                        <a:schemeClr val="accent1"/>
                      </a:solidFill>
                    </a:rPr>
                    <a:t>  clustering</a:t>
                  </a:r>
                  <a:endParaRPr lang="en-US" sz="1600" dirty="0">
                    <a:solidFill>
                      <a:schemeClr val="accent1"/>
                    </a:solidFill>
                  </a:endParaRPr>
                </a:p>
              </p:txBody>
            </p:sp>
          </p:grpSp>
        </p:grpSp>
        <p:sp>
          <p:nvSpPr>
            <p:cNvPr id="17" name="TextBox 16"/>
            <p:cNvSpPr txBox="1"/>
            <p:nvPr/>
          </p:nvSpPr>
          <p:spPr>
            <a:xfrm>
              <a:off x="4267200" y="6184900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Times"/>
                  <a:cs typeface="Times"/>
                </a:rPr>
                <a:t>1</a:t>
              </a:r>
              <a:endParaRPr lang="en-US" sz="1400" dirty="0">
                <a:latin typeface="Times"/>
                <a:cs typeface="Time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78566" y="625812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"/>
                  <a:cs typeface="Times"/>
                </a:rPr>
                <a:t>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419600" y="641052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"/>
                  <a:cs typeface="Times"/>
                </a:rPr>
                <a:t>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191000" y="641052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"/>
                  <a:cs typeface="Times"/>
                </a:rPr>
                <a:t>4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33400" y="4348822"/>
            <a:ext cx="3381492" cy="2121932"/>
            <a:chOff x="533400" y="4736068"/>
            <a:chExt cx="3381492" cy="2121932"/>
          </a:xfrm>
        </p:grpSpPr>
        <p:grpSp>
          <p:nvGrpSpPr>
            <p:cNvPr id="11" name="Group 10"/>
            <p:cNvGrpSpPr/>
            <p:nvPr/>
          </p:nvGrpSpPr>
          <p:grpSpPr>
            <a:xfrm>
              <a:off x="533400" y="5205968"/>
              <a:ext cx="2870200" cy="1652032"/>
              <a:chOff x="609600" y="4736068"/>
              <a:chExt cx="2870200" cy="1652032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1045128" y="4736068"/>
                <a:ext cx="20028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600" dirty="0" smtClean="0">
                    <a:solidFill>
                      <a:schemeClr val="accent1"/>
                    </a:solidFill>
                  </a:rPr>
                  <a:t>  cluster membership</a:t>
                </a:r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  <p:pic>
            <p:nvPicPr>
              <p:cNvPr id="42" name="Picture 41" descr="61clusterEVC_alpha600.bmp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2894" t="37925" r="35137" b="35575"/>
              <a:stretch/>
            </p:blipFill>
            <p:spPr>
              <a:xfrm>
                <a:off x="609600" y="5105400"/>
                <a:ext cx="2870200" cy="1282700"/>
              </a:xfrm>
              <a:prstGeom prst="rect">
                <a:avLst/>
              </a:prstGeom>
            </p:spPr>
          </p:pic>
        </p:grpSp>
        <p:sp>
          <p:nvSpPr>
            <p:cNvPr id="72" name="TextBox 71"/>
            <p:cNvSpPr txBox="1"/>
            <p:nvPr/>
          </p:nvSpPr>
          <p:spPr>
            <a:xfrm>
              <a:off x="533400" y="4736068"/>
              <a:ext cx="3381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04D5B"/>
                  </a:solidFill>
                </a:rPr>
                <a:t>“brain state” transitions over time</a:t>
              </a:r>
              <a:endParaRPr lang="en-US" dirty="0">
                <a:solidFill>
                  <a:srgbClr val="304D5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78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"/>
                            </p:stCondLst>
                            <p:childTnLst>
                              <p:par>
                                <p:cTn id="6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"/>
                            </p:stCondLst>
                            <p:childTnLst>
                              <p:par>
                                <p:cTn id="8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"/>
                            </p:stCondLst>
                            <p:childTnLst>
                              <p:par>
                                <p:cTn id="9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"/>
                            </p:stCondLst>
                            <p:childTnLst>
                              <p:par>
                                <p:cTn id="10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00"/>
                            </p:stCondLst>
                            <p:childTnLst>
                              <p:par>
                                <p:cTn id="1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3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400"/>
                            </p:stCondLst>
                            <p:childTnLst>
                              <p:par>
                                <p:cTn id="13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600"/>
                            </p:stCondLst>
                            <p:childTnLst>
                              <p:par>
                                <p:cTn id="14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7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4" grpId="0" animBg="1"/>
      <p:bldP spid="64" grpId="1" animBg="1"/>
      <p:bldP spid="67" grpId="0" animBg="1"/>
      <p:bldP spid="3" grpId="0"/>
      <p:bldP spid="3" grpId="1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itle 1"/>
          <p:cNvSpPr txBox="1">
            <a:spLocks/>
          </p:cNvSpPr>
          <p:nvPr/>
        </p:nvSpPr>
        <p:spPr bwMode="auto">
          <a:xfrm>
            <a:off x="-1219200" y="5181600"/>
            <a:ext cx="5105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marL="342900" indent="-342900" defTabSz="-13873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-13873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-13873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-13873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-13873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-13873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-13873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-13873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-13873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2800" b="1" dirty="0">
                <a:solidFill>
                  <a:srgbClr val="304D5B"/>
                </a:solidFill>
                <a:latin typeface="+mj-lt"/>
                <a:cs typeface="Arial" charset="0"/>
              </a:rPr>
              <a:t>     p</a:t>
            </a:r>
            <a:r>
              <a:rPr lang="en-US" sz="2800" b="1" dirty="0" smtClean="0">
                <a:solidFill>
                  <a:srgbClr val="304D5B"/>
                </a:solidFill>
                <a:latin typeface="+mj-lt"/>
                <a:cs typeface="Arial" charset="0"/>
              </a:rPr>
              <a:t>rincipal</a:t>
            </a:r>
            <a:r>
              <a:rPr lang="en-US" sz="2800" b="1" dirty="0">
                <a:solidFill>
                  <a:srgbClr val="304D5B"/>
                </a:solidFill>
                <a:latin typeface="+mj-lt"/>
                <a:cs typeface="Arial" charset="0"/>
              </a:rPr>
              <a:t/>
            </a:r>
            <a:br>
              <a:rPr lang="en-US" sz="2800" b="1" dirty="0">
                <a:solidFill>
                  <a:srgbClr val="304D5B"/>
                </a:solidFill>
                <a:latin typeface="+mj-lt"/>
                <a:cs typeface="Arial" charset="0"/>
              </a:rPr>
            </a:br>
            <a:r>
              <a:rPr lang="en-US" sz="2800" b="1" dirty="0">
                <a:solidFill>
                  <a:srgbClr val="304D5B"/>
                </a:solidFill>
                <a:latin typeface="+mj-lt"/>
                <a:cs typeface="Arial" charset="0"/>
              </a:rPr>
              <a:t> </a:t>
            </a:r>
            <a:r>
              <a:rPr lang="en-US" sz="2800" b="1" dirty="0" smtClean="0">
                <a:solidFill>
                  <a:srgbClr val="304D5B"/>
                </a:solidFill>
                <a:latin typeface="+mj-lt"/>
                <a:cs typeface="Arial" charset="0"/>
              </a:rPr>
              <a:t>vectors</a:t>
            </a:r>
            <a:endParaRPr lang="en-US" sz="2800" b="1" dirty="0">
              <a:solidFill>
                <a:srgbClr val="304D5B"/>
              </a:solidFill>
              <a:latin typeface="+mj-lt"/>
              <a:cs typeface="Arial" charset="0"/>
            </a:endParaRPr>
          </a:p>
        </p:txBody>
      </p:sp>
      <p:pic>
        <p:nvPicPr>
          <p:cNvPr id="28673" name="Picture 3" descr="Description: Description: DataAnalys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0"/>
          <a:stretch/>
        </p:blipFill>
        <p:spPr bwMode="auto">
          <a:xfrm>
            <a:off x="3657600" y="381000"/>
            <a:ext cx="5012267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itle 1"/>
          <p:cNvSpPr>
            <a:spLocks noGrp="1"/>
          </p:cNvSpPr>
          <p:nvPr>
            <p:ph type="title"/>
          </p:nvPr>
        </p:nvSpPr>
        <p:spPr>
          <a:xfrm>
            <a:off x="-762000" y="3352800"/>
            <a:ext cx="4495800" cy="1447800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 c</a:t>
            </a:r>
            <a:r>
              <a:rPr lang="en-US" sz="2800" b="1" dirty="0" smtClean="0"/>
              <a:t>orrelation</a:t>
            </a:r>
            <a:br>
              <a:rPr lang="en-US" sz="2800" b="1" dirty="0" smtClean="0"/>
            </a:br>
            <a:r>
              <a:rPr lang="en-US" sz="2800" b="1" dirty="0" smtClean="0"/>
              <a:t>matrices</a:t>
            </a:r>
            <a:endParaRPr lang="en-US" sz="2800" b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5" b="-513"/>
          <a:stretch>
            <a:fillRect/>
          </a:stretch>
        </p:blipFill>
        <p:spPr bwMode="auto">
          <a:xfrm>
            <a:off x="262376" y="990600"/>
            <a:ext cx="2861824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7" name="Rectangle 6"/>
          <p:cNvSpPr/>
          <p:nvPr/>
        </p:nvSpPr>
        <p:spPr>
          <a:xfrm>
            <a:off x="381000" y="4648200"/>
            <a:ext cx="8763000" cy="2209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0295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Transparent ICM 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49" y="71438"/>
            <a:ext cx="2056892" cy="59828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3014154" y="88295"/>
            <a:ext cx="5965032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algn="r" defTabSz="1295400">
              <a:defRPr sz="4000">
                <a:solidFill>
                  <a:srgbClr val="941751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3200" dirty="0"/>
          </a:p>
        </p:txBody>
      </p:sp>
      <p:pic>
        <p:nvPicPr>
          <p:cNvPr id="199" name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966" y="5791470"/>
            <a:ext cx="1058944" cy="98246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332460" y="5435960"/>
            <a:ext cx="696516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/>
              <a:t>Bader</a:t>
            </a:r>
          </a:p>
        </p:txBody>
      </p:sp>
      <p:pic>
        <p:nvPicPr>
          <p:cNvPr id="201" name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66636" y="5809603"/>
            <a:ext cx="975250" cy="97525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3251572" y="5334000"/>
            <a:ext cx="1701428" cy="58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/>
          <a:p>
            <a:pPr algn="ctr" defTabSz="910796">
              <a:lnSpc>
                <a:spcPct val="70000"/>
              </a:lnSpc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Mac</a:t>
            </a:r>
          </a:p>
          <a:p>
            <a:pPr algn="ctr" defTabSz="910796">
              <a:lnSpc>
                <a:spcPct val="70000"/>
              </a:lnSpc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Gabhann</a:t>
            </a:r>
          </a:p>
        </p:txBody>
      </p:sp>
      <p:pic>
        <p:nvPicPr>
          <p:cNvPr id="203" name="dropped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389147" y="5791309"/>
            <a:ext cx="982624" cy="98262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2452378" y="5486400"/>
            <a:ext cx="1052822" cy="266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/>
              <a:t>Geman</a:t>
            </a:r>
          </a:p>
        </p:txBody>
      </p:sp>
      <p:pic>
        <p:nvPicPr>
          <p:cNvPr id="205" name="dropped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68965" y="5791309"/>
            <a:ext cx="967885" cy="98262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1286825" y="5457826"/>
            <a:ext cx="875110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/>
              <a:t>Karchin</a:t>
            </a:r>
          </a:p>
        </p:txBody>
      </p:sp>
      <p:pic>
        <p:nvPicPr>
          <p:cNvPr id="207" name="dropped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95689" y="3641710"/>
            <a:ext cx="849760" cy="99387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5562664" y="3276600"/>
            <a:ext cx="1295336" cy="330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/>
              <a:t>Trayanova</a:t>
            </a:r>
          </a:p>
        </p:txBody>
      </p:sp>
      <p:pic>
        <p:nvPicPr>
          <p:cNvPr id="209" name="dropped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15228" y="1445126"/>
            <a:ext cx="1009566" cy="100956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5887129" y="1134194"/>
            <a:ext cx="591896" cy="30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/>
              <a:t>Vidal</a:t>
            </a:r>
          </a:p>
        </p:txBody>
      </p:sp>
      <p:pic>
        <p:nvPicPr>
          <p:cNvPr id="211" name="dropped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22246" y="1450228"/>
            <a:ext cx="990011" cy="99001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7967922" y="1117648"/>
            <a:ext cx="821532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/>
              <a:t>Younes</a:t>
            </a:r>
          </a:p>
        </p:txBody>
      </p:sp>
      <p:pic>
        <p:nvPicPr>
          <p:cNvPr id="213" name="droppedImage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405472" y="1437262"/>
            <a:ext cx="1002977" cy="1002977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3557067" y="1122250"/>
            <a:ext cx="674485" cy="300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/>
              <a:t>Miller</a:t>
            </a:r>
          </a:p>
        </p:txBody>
      </p:sp>
      <p:pic>
        <p:nvPicPr>
          <p:cNvPr id="215" name="droppedImage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492299" y="3640326"/>
            <a:ext cx="933493" cy="98262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3634110" y="3324918"/>
            <a:ext cx="678657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/>
              <a:t>Mittal</a:t>
            </a:r>
          </a:p>
        </p:txBody>
      </p:sp>
      <p:pic>
        <p:nvPicPr>
          <p:cNvPr id="217" name="dropped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537142" y="1438282"/>
            <a:ext cx="1006844" cy="100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4339872" y="1143000"/>
            <a:ext cx="1527528" cy="27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/>
              <a:t>Ratnanather</a:t>
            </a:r>
          </a:p>
        </p:txBody>
      </p:sp>
      <p:pic>
        <p:nvPicPr>
          <p:cNvPr id="219" name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581768" y="3638784"/>
            <a:ext cx="883813" cy="982624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4495800" y="3352800"/>
            <a:ext cx="924858" cy="26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/>
              <a:t>Sarma</a:t>
            </a:r>
          </a:p>
        </p:txBody>
      </p:sp>
      <p:sp>
        <p:nvSpPr>
          <p:cNvPr id="221" name="Shape 221"/>
          <p:cNvSpPr/>
          <p:nvPr/>
        </p:nvSpPr>
        <p:spPr>
          <a:xfrm>
            <a:off x="2406131" y="474270"/>
            <a:ext cx="4388502" cy="59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800" b="1" i="1">
                <a:solidFill>
                  <a:srgbClr val="000B5A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/>
              <a:t>Computational Anatomical Medicine</a:t>
            </a:r>
          </a:p>
        </p:txBody>
      </p:sp>
      <p:sp>
        <p:nvSpPr>
          <p:cNvPr id="222" name="Shape 222"/>
          <p:cNvSpPr/>
          <p:nvPr/>
        </p:nvSpPr>
        <p:spPr>
          <a:xfrm>
            <a:off x="2372011" y="494357"/>
            <a:ext cx="4437650" cy="572443"/>
          </a:xfrm>
          <a:prstGeom prst="rect">
            <a:avLst/>
          </a:prstGeom>
          <a:ln w="25400">
            <a:solidFill>
              <a:srgbClr val="000B5A"/>
            </a:solidFill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3200"/>
          </a:p>
        </p:txBody>
      </p:sp>
      <p:pic>
        <p:nvPicPr>
          <p:cNvPr id="223" name="J-Vogelstein_200x200px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6792563" y="1447874"/>
            <a:ext cx="997252" cy="99725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6654140" y="1092980"/>
            <a:ext cx="1249089" cy="374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/>
              <a:t>Vogelstein</a:t>
            </a:r>
          </a:p>
        </p:txBody>
      </p:sp>
      <p:pic>
        <p:nvPicPr>
          <p:cNvPr id="225" name="droppedImage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958861" y="5683475"/>
            <a:ext cx="1059207" cy="99780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7100023" y="5370936"/>
            <a:ext cx="776884" cy="321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/>
              <a:t>Saria</a:t>
            </a:r>
          </a:p>
        </p:txBody>
      </p:sp>
      <p:pic>
        <p:nvPicPr>
          <p:cNvPr id="227" name="droppedImage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340464" y="3632742"/>
            <a:ext cx="738962" cy="990208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914400" y="3352799"/>
            <a:ext cx="1295608" cy="27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/>
              <a:t>Anderson</a:t>
            </a:r>
          </a:p>
        </p:txBody>
      </p:sp>
      <p:pic>
        <p:nvPicPr>
          <p:cNvPr id="229" name="droppedImage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256902" y="1438223"/>
            <a:ext cx="1000136" cy="100013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1429355" y="1121520"/>
            <a:ext cx="642201" cy="27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/>
              <a:t>Barta</a:t>
            </a:r>
          </a:p>
        </p:txBody>
      </p:sp>
      <p:pic>
        <p:nvPicPr>
          <p:cNvPr id="231" name="droppedImage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5829980" y="5668746"/>
            <a:ext cx="847676" cy="111610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5865376" y="5410200"/>
            <a:ext cx="992624" cy="2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/>
              <a:t>Epstein</a:t>
            </a:r>
          </a:p>
        </p:txBody>
      </p:sp>
      <p:pic>
        <p:nvPicPr>
          <p:cNvPr id="233" name="ardekani.jp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250722" y="1452794"/>
            <a:ext cx="894959" cy="974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176102" y="1108878"/>
            <a:ext cx="1059206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/>
              <a:t>Ardekani</a:t>
            </a:r>
          </a:p>
        </p:txBody>
      </p:sp>
      <p:pic>
        <p:nvPicPr>
          <p:cNvPr id="235" name="Charon.jp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424306" y="1425765"/>
            <a:ext cx="852228" cy="101295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2425589" y="1110710"/>
            <a:ext cx="821532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/>
              <a:t>Charon</a:t>
            </a:r>
          </a:p>
        </p:txBody>
      </p:sp>
      <p:sp>
        <p:nvSpPr>
          <p:cNvPr id="237" name="Shape 237"/>
          <p:cNvSpPr/>
          <p:nvPr/>
        </p:nvSpPr>
        <p:spPr>
          <a:xfrm>
            <a:off x="6830905" y="3316565"/>
            <a:ext cx="1000126" cy="30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/>
              <a:t>Winslow</a:t>
            </a:r>
          </a:p>
        </p:txBody>
      </p:sp>
      <p:pic>
        <p:nvPicPr>
          <p:cNvPr id="238" name="Winslow Younger Days.jp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6869235" y="3634729"/>
            <a:ext cx="931025" cy="100085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270471" y="4754355"/>
            <a:ext cx="4203081" cy="567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800" b="1" i="1">
                <a:solidFill>
                  <a:srgbClr val="000B5A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Computational Molecular Medicine</a:t>
            </a:r>
          </a:p>
        </p:txBody>
      </p:sp>
      <p:sp>
        <p:nvSpPr>
          <p:cNvPr id="240" name="Shape 240"/>
          <p:cNvSpPr/>
          <p:nvPr/>
        </p:nvSpPr>
        <p:spPr>
          <a:xfrm>
            <a:off x="284461" y="4778953"/>
            <a:ext cx="4231658" cy="548257"/>
          </a:xfrm>
          <a:prstGeom prst="rect">
            <a:avLst/>
          </a:prstGeom>
          <a:ln w="25400">
            <a:solidFill>
              <a:srgbClr val="000B5A"/>
            </a:solidFill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3200"/>
          </a:p>
        </p:txBody>
      </p:sp>
      <p:sp>
        <p:nvSpPr>
          <p:cNvPr id="241" name="Shape 241"/>
          <p:cNvSpPr/>
          <p:nvPr/>
        </p:nvSpPr>
        <p:spPr>
          <a:xfrm>
            <a:off x="2150471" y="2573967"/>
            <a:ext cx="4908029" cy="600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800" b="1" i="1">
                <a:solidFill>
                  <a:srgbClr val="000B5A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Computational Physiological Medicine</a:t>
            </a:r>
          </a:p>
        </p:txBody>
      </p:sp>
      <p:sp>
        <p:nvSpPr>
          <p:cNvPr id="242" name="Shape 242"/>
          <p:cNvSpPr/>
          <p:nvPr/>
        </p:nvSpPr>
        <p:spPr>
          <a:xfrm>
            <a:off x="2040851" y="2585388"/>
            <a:ext cx="5062298" cy="580020"/>
          </a:xfrm>
          <a:prstGeom prst="rect">
            <a:avLst/>
          </a:prstGeom>
          <a:ln w="25400">
            <a:solidFill>
              <a:srgbClr val="000B5A"/>
            </a:solidFill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3200"/>
          </a:p>
        </p:txBody>
      </p:sp>
      <p:pic>
        <p:nvPicPr>
          <p:cNvPr id="243" name="dropped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5081" y="3647701"/>
            <a:ext cx="975250" cy="97525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1981200" y="3101612"/>
            <a:ext cx="1523999" cy="58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/>
          <a:p>
            <a:pPr algn="ctr" defTabSz="910796">
              <a:lnSpc>
                <a:spcPct val="70000"/>
              </a:lnSpc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Mac</a:t>
            </a:r>
          </a:p>
          <a:p>
            <a:pPr algn="ctr" defTabSz="910796">
              <a:lnSpc>
                <a:spcPct val="70000"/>
              </a:lnSpc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Gabhann</a:t>
            </a:r>
          </a:p>
        </p:txBody>
      </p:sp>
      <p:sp>
        <p:nvSpPr>
          <p:cNvPr id="245" name="Shape 245"/>
          <p:cNvSpPr/>
          <p:nvPr/>
        </p:nvSpPr>
        <p:spPr>
          <a:xfrm>
            <a:off x="4684063" y="4771988"/>
            <a:ext cx="4203082" cy="567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800" b="1" i="1">
                <a:solidFill>
                  <a:srgbClr val="000B5A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/>
              <a:t>Computational Healthcare</a:t>
            </a:r>
          </a:p>
        </p:txBody>
      </p:sp>
      <p:sp>
        <p:nvSpPr>
          <p:cNvPr id="246" name="Shape 246"/>
          <p:cNvSpPr/>
          <p:nvPr/>
        </p:nvSpPr>
        <p:spPr>
          <a:xfrm>
            <a:off x="4952725" y="4796587"/>
            <a:ext cx="3818556" cy="548257"/>
          </a:xfrm>
          <a:prstGeom prst="rect">
            <a:avLst/>
          </a:prstGeom>
          <a:ln w="25400">
            <a:solidFill>
              <a:srgbClr val="000B5A"/>
            </a:solidFill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3200"/>
          </a:p>
        </p:txBody>
      </p:sp>
      <p:sp>
        <p:nvSpPr>
          <p:cNvPr id="2" name="Rectangle 1"/>
          <p:cNvSpPr/>
          <p:nvPr/>
        </p:nvSpPr>
        <p:spPr>
          <a:xfrm>
            <a:off x="6809213" y="0"/>
            <a:ext cx="23606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+mj-lt"/>
              </a:rPr>
              <a:t>Who </a:t>
            </a:r>
            <a:r>
              <a:rPr lang="en-US" sz="2800" b="1" dirty="0" smtClean="0">
                <a:latin typeface="+mj-lt"/>
              </a:rPr>
              <a:t>we </a:t>
            </a:r>
            <a:r>
              <a:rPr lang="en-US" sz="2800" b="1" dirty="0">
                <a:latin typeface="+mj-lt"/>
              </a:rPr>
              <a:t>Are</a:t>
            </a:r>
          </a:p>
        </p:txBody>
      </p:sp>
    </p:spTree>
    <p:extLst>
      <p:ext uri="{BB962C8B-B14F-4D97-AF65-F5344CB8AC3E}">
        <p14:creationId xmlns:p14="http://schemas.microsoft.com/office/powerpoint/2010/main" val="176006878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 descr="Description: Description: Recordings_Patien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63"/>
          <a:stretch>
            <a:fillRect/>
          </a:stretch>
        </p:blipFill>
        <p:spPr bwMode="auto">
          <a:xfrm>
            <a:off x="2895600" y="38100"/>
            <a:ext cx="624840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itle 1"/>
          <p:cNvSpPr txBox="1">
            <a:spLocks/>
          </p:cNvSpPr>
          <p:nvPr/>
        </p:nvSpPr>
        <p:spPr bwMode="auto">
          <a:xfrm>
            <a:off x="-1295400" y="5562600"/>
            <a:ext cx="5105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anchor="ctr"/>
          <a:lstStyle>
            <a:lvl1pPr marL="342900" indent="-342900" defTabSz="-13873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-13873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-13873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-13873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-13873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-13873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-13873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-13873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-13873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endParaRPr lang="en-US" sz="2800" b="1" dirty="0">
              <a:latin typeface="+mj-lt"/>
              <a:cs typeface="Arial" charset="0"/>
            </a:endParaRPr>
          </a:p>
          <a:p>
            <a:pPr algn="ctr"/>
            <a:r>
              <a:rPr lang="en-US" sz="2800" b="1" dirty="0">
                <a:latin typeface="+mj-lt"/>
                <a:cs typeface="Arial" charset="0"/>
              </a:rPr>
              <a:t>b</a:t>
            </a:r>
            <a:r>
              <a:rPr lang="en-US" sz="2800" b="1" dirty="0" smtClean="0">
                <a:latin typeface="+mj-lt"/>
                <a:cs typeface="Arial" charset="0"/>
              </a:rPr>
              <a:t>rain state</a:t>
            </a:r>
            <a:endParaRPr lang="en-US" sz="2800" b="1" dirty="0">
              <a:latin typeface="+mj-lt"/>
              <a:cs typeface="Arial" charset="0"/>
            </a:endParaRPr>
          </a:p>
          <a:p>
            <a:pPr algn="ctr"/>
            <a:r>
              <a:rPr lang="en-US" sz="2800" b="1" dirty="0">
                <a:latin typeface="+mj-lt"/>
                <a:cs typeface="Arial" charset="0"/>
              </a:rPr>
              <a:t>t</a:t>
            </a:r>
            <a:r>
              <a:rPr lang="en-US" sz="2800" b="1" dirty="0" smtClean="0">
                <a:latin typeface="+mj-lt"/>
                <a:cs typeface="Arial" charset="0"/>
              </a:rPr>
              <a:t>ransitions</a:t>
            </a:r>
            <a:endParaRPr lang="en-US" sz="2800" b="1" dirty="0">
              <a:latin typeface="+mj-lt"/>
              <a:cs typeface="Arial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5" b="-513"/>
          <a:stretch>
            <a:fillRect/>
          </a:stretch>
        </p:blipFill>
        <p:spPr bwMode="auto">
          <a:xfrm>
            <a:off x="262376" y="1143000"/>
            <a:ext cx="2861824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1009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8872" y="304800"/>
            <a:ext cx="8906256" cy="831954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/>
              <a:t>Brain state </a:t>
            </a:r>
            <a:r>
              <a:rPr lang="en-US" sz="2800" b="1" dirty="0"/>
              <a:t>e</a:t>
            </a:r>
            <a:r>
              <a:rPr lang="en-US" sz="2800" b="1" dirty="0" smtClean="0"/>
              <a:t>volution </a:t>
            </a:r>
            <a:r>
              <a:rPr lang="en-US" sz="2800" b="1" dirty="0"/>
              <a:t>d</a:t>
            </a:r>
            <a:r>
              <a:rPr lang="en-US" sz="2800" b="1" dirty="0" smtClean="0"/>
              <a:t>iagram</a:t>
            </a:r>
            <a:endParaRPr lang="en-US" sz="28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76232" y="6356350"/>
            <a:ext cx="524200" cy="365760"/>
          </a:xfrm>
        </p:spPr>
        <p:txBody>
          <a:bodyPr/>
          <a:lstStyle/>
          <a:p>
            <a:pPr>
              <a:defRPr/>
            </a:pPr>
            <a:fld id="{A2E0B7A4-9E8C-6B40-BEEE-875C36F7CFC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3" name="Picture 2" descr="Screenshot 2015-12-10 21.16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844988"/>
          </a:xfrm>
          <a:prstGeom prst="rect">
            <a:avLst/>
          </a:prstGeom>
        </p:spPr>
      </p:pic>
      <p:sp>
        <p:nvSpPr>
          <p:cNvPr id="5" name="Slide Number Placeholder 1"/>
          <p:cNvSpPr txBox="1">
            <a:spLocks/>
          </p:cNvSpPr>
          <p:nvPr/>
        </p:nvSpPr>
        <p:spPr>
          <a:xfrm>
            <a:off x="0" y="1219200"/>
            <a:ext cx="838200" cy="533400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defPPr>
              <a:defRPr lang="en-US"/>
            </a:defPPr>
            <a:lvl1pPr marL="0" algn="r" defTabSz="914400" rtl="0" eaLnBrk="1" latinLnBrk="0" hangingPunct="1">
              <a:defRPr kumimoji="0" sz="1400" kern="1200">
                <a:solidFill>
                  <a:srgbClr val="96BEC3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8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762000"/>
            <a:ext cx="5562600" cy="83195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EEG “signature” of SOZ?</a:t>
            </a:r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44" y="2514600"/>
            <a:ext cx="3543256" cy="265744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648200" y="3352800"/>
            <a:ext cx="800063" cy="426097"/>
          </a:xfrm>
          <a:prstGeom prst="rightArrow">
            <a:avLst/>
          </a:prstGeom>
          <a:solidFill>
            <a:srgbClr val="96BEC3"/>
          </a:solidFill>
          <a:ln>
            <a:solidFill>
              <a:srgbClr val="304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00" y="2362200"/>
            <a:ext cx="441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 </a:t>
            </a:r>
            <a:r>
              <a:rPr lang="en-US" sz="2000" b="1" dirty="0" smtClean="0"/>
              <a:t>  Sequence of principle vectors v(t)</a:t>
            </a:r>
            <a:endParaRPr lang="en-US" sz="20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762000" y="3048000"/>
            <a:ext cx="3136023" cy="1676400"/>
            <a:chOff x="762000" y="2590800"/>
            <a:chExt cx="3136023" cy="1676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90800"/>
              <a:ext cx="3136023" cy="16764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834044" y="3048000"/>
              <a:ext cx="2999232" cy="273697"/>
            </a:xfrm>
            <a:prstGeom prst="rect">
              <a:avLst/>
            </a:prstGeom>
            <a:solidFill>
              <a:srgbClr val="FFC000">
                <a:alpha val="3215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Block Arc 8"/>
          <p:cNvSpPr/>
          <p:nvPr/>
        </p:nvSpPr>
        <p:spPr>
          <a:xfrm>
            <a:off x="5943600" y="2971800"/>
            <a:ext cx="2971800" cy="2209800"/>
          </a:xfrm>
          <a:prstGeom prst="blockArc">
            <a:avLst>
              <a:gd name="adj1" fmla="val 10800000"/>
              <a:gd name="adj2" fmla="val 21346206"/>
              <a:gd name="adj3" fmla="val 4907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6178" y="4343400"/>
            <a:ext cx="1304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</a:t>
            </a:r>
            <a:r>
              <a:rPr lang="en-US" b="1" dirty="0" smtClean="0"/>
              <a:t>east </a:t>
            </a:r>
          </a:p>
          <a:p>
            <a:pPr algn="ctr"/>
            <a:r>
              <a:rPr lang="en-US" b="1" dirty="0" smtClean="0"/>
              <a:t>connected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705600" y="1752600"/>
            <a:ext cx="1304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most</a:t>
            </a:r>
          </a:p>
          <a:p>
            <a:pPr algn="ctr"/>
            <a:r>
              <a:rPr lang="en-US" b="1" dirty="0" smtClean="0"/>
              <a:t>connected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656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95400"/>
            <a:ext cx="7467600" cy="5600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0AE4-BF95-48CF-938F-E7404067F212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61925" y="533400"/>
            <a:ext cx="8905875" cy="83185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/>
              <a:t>Electrode signatures in 2D space</a:t>
            </a:r>
            <a:endParaRPr lang="en-US" sz="2800" b="1" dirty="0"/>
          </a:p>
        </p:txBody>
      </p:sp>
      <p:sp>
        <p:nvSpPr>
          <p:cNvPr id="5" name="Rectangle 4"/>
          <p:cNvSpPr/>
          <p:nvPr/>
        </p:nvSpPr>
        <p:spPr>
          <a:xfrm>
            <a:off x="2362200" y="2400300"/>
            <a:ext cx="4572000" cy="3124200"/>
          </a:xfrm>
          <a:prstGeom prst="rect">
            <a:avLst/>
          </a:prstGeom>
          <a:blipFill dpi="0" rotWithShape="1">
            <a:blip r:embed="rId3">
              <a:alphaModFix amt="68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276600" y="4191000"/>
            <a:ext cx="2971800" cy="1295400"/>
          </a:xfrm>
          <a:prstGeom prst="ellipse">
            <a:avLst/>
          </a:prstGeom>
          <a:solidFill>
            <a:srgbClr val="FF0000">
              <a:alpha val="2000"/>
            </a:srgbClr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76401"/>
            <a:ext cx="6019800" cy="4343399"/>
          </a:xfr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763000" cy="831954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Assign weight to each electrode based on signature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2239011" y="1981200"/>
            <a:ext cx="4297192" cy="3581400"/>
          </a:xfrm>
          <a:prstGeom prst="rect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0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676401"/>
            <a:ext cx="6019800" cy="4343399"/>
          </a:xfr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87246"/>
            <a:ext cx="7086600" cy="83195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Assign weight to each electrode</a:t>
            </a:r>
            <a:endParaRPr lang="en-US" sz="28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8600" y="1143000"/>
            <a:ext cx="2328848" cy="1868253"/>
          </a:xfrm>
          <a:prstGeom prst="rect">
            <a:avLst/>
          </a:prstGeom>
          <a:ln>
            <a:solidFill>
              <a:srgbClr val="800000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76200" y="2092991"/>
            <a:ext cx="3581400" cy="2479009"/>
            <a:chOff x="76200" y="2092991"/>
            <a:chExt cx="3581400" cy="2479009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1525653" y="2092991"/>
              <a:ext cx="195872" cy="193009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urved Connector 7"/>
            <p:cNvCxnSpPr>
              <a:stCxn id="6" idx="6"/>
            </p:cNvCxnSpPr>
            <p:nvPr/>
          </p:nvCxnSpPr>
          <p:spPr>
            <a:xfrm>
              <a:off x="1721525" y="2189496"/>
              <a:ext cx="1936075" cy="2382504"/>
            </a:xfrm>
            <a:prstGeom prst="curvedConnector2">
              <a:avLst/>
            </a:prstGeom>
            <a:ln>
              <a:solidFill>
                <a:srgbClr val="F4DB1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76200" y="3200400"/>
              <a:ext cx="1980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“high” likelihood of</a:t>
              </a:r>
            </a:p>
            <a:p>
              <a:r>
                <a:rPr lang="en-US" dirty="0" smtClean="0"/>
                <a:t> being in SOZ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678053" y="1143000"/>
            <a:ext cx="3844904" cy="1600200"/>
            <a:chOff x="1678053" y="1143000"/>
            <a:chExt cx="3844904" cy="1600200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1678053" y="1219200"/>
              <a:ext cx="195872" cy="193009"/>
            </a:xfrm>
            <a:prstGeom prst="ellipse">
              <a:avLst/>
            </a:prstGeom>
            <a:solidFill>
              <a:srgbClr val="0000FF"/>
            </a:solidFill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urved Connector 11"/>
            <p:cNvCxnSpPr>
              <a:stCxn id="11" idx="6"/>
            </p:cNvCxnSpPr>
            <p:nvPr/>
          </p:nvCxnSpPr>
          <p:spPr>
            <a:xfrm>
              <a:off x="1873925" y="1315705"/>
              <a:ext cx="3536275" cy="1427495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4DB1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581400" y="1143000"/>
              <a:ext cx="19415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“low” likelihood of</a:t>
              </a:r>
            </a:p>
            <a:p>
              <a:r>
                <a:rPr lang="en-US" dirty="0" smtClean="0"/>
                <a:t> being in SOZ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762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10052"/>
            <a:ext cx="4155591" cy="414548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Bayesian Statistics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Y04N00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2" t="13420" b="16843"/>
          <a:stretch/>
        </p:blipFill>
        <p:spPr>
          <a:xfrm>
            <a:off x="5715000" y="1788994"/>
            <a:ext cx="3286702" cy="20574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81000"/>
            <a:ext cx="8991600" cy="831954"/>
          </a:xfrm>
        </p:spPr>
        <p:txBody>
          <a:bodyPr>
            <a:noAutofit/>
          </a:bodyPr>
          <a:lstStyle/>
          <a:p>
            <a:r>
              <a:rPr lang="en-US" sz="2800" b="1" i="1" dirty="0" err="1" smtClean="0"/>
              <a:t>EZTrack</a:t>
            </a:r>
            <a:r>
              <a:rPr lang="en-US" sz="2800" b="1" i="1" dirty="0" smtClean="0"/>
              <a:t> – </a:t>
            </a:r>
            <a:r>
              <a:rPr lang="en-US" sz="2800" b="1" dirty="0" smtClean="0"/>
              <a:t>an assistive tool for SOZ localization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00032" y="6127750"/>
            <a:ext cx="524200" cy="365760"/>
          </a:xfrm>
        </p:spPr>
        <p:txBody>
          <a:bodyPr/>
          <a:lstStyle/>
          <a:p>
            <a:fld id="{CBC50AE4-BF95-48CF-938F-E7404067F21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041524" y="1676400"/>
            <a:ext cx="848035" cy="298819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EEG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2187885" y="2466032"/>
            <a:ext cx="555315" cy="586646"/>
          </a:xfrm>
          <a:prstGeom prst="rightArrow">
            <a:avLst>
              <a:gd name="adj1" fmla="val 38386"/>
              <a:gd name="adj2" fmla="val 76105"/>
            </a:avLst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889560" y="1970280"/>
            <a:ext cx="1972953" cy="1578149"/>
          </a:xfrm>
          <a:prstGeom prst="rect">
            <a:avLst/>
          </a:prstGeom>
          <a:solidFill>
            <a:srgbClr val="E8CA82"/>
          </a:solidFill>
          <a:ln>
            <a:solidFill>
              <a:srgbClr val="304D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i="1" dirty="0" smtClean="0">
                <a:solidFill>
                  <a:srgbClr val="2F586E"/>
                </a:solidFill>
                <a:latin typeface="+mj-lt"/>
              </a:rPr>
              <a:t>EZTrack</a:t>
            </a:r>
            <a:endParaRPr lang="en-US" sz="2800" b="1" i="1" dirty="0">
              <a:solidFill>
                <a:srgbClr val="2F586E"/>
              </a:solidFill>
              <a:latin typeface="+mj-lt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976813" y="2466032"/>
            <a:ext cx="555315" cy="586646"/>
          </a:xfrm>
          <a:prstGeom prst="rightArrow">
            <a:avLst>
              <a:gd name="adj1" fmla="val 38386"/>
              <a:gd name="adj2" fmla="val 76105"/>
            </a:avLst>
          </a:prstGeom>
          <a:solidFill>
            <a:srgbClr val="D29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864098" y="1676400"/>
            <a:ext cx="848035" cy="298819"/>
          </a:xfrm>
          <a:prstGeom prst="rect">
            <a:avLst/>
          </a:prstGeom>
          <a:solidFill>
            <a:srgbClr val="D29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i="1" dirty="0" smtClean="0">
                <a:solidFill>
                  <a:schemeClr val="bg1"/>
                </a:solidFill>
              </a:rPr>
              <a:t>EZMap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 cstate="print"/>
          <a:srcRect l="64494" t="4206" r="7170" b="17965"/>
          <a:stretch/>
        </p:blipFill>
        <p:spPr>
          <a:xfrm>
            <a:off x="-1" y="1941394"/>
            <a:ext cx="2041525" cy="17526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0" y="5300452"/>
            <a:ext cx="4155591" cy="414548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Pattern Recognition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4648200"/>
            <a:ext cx="4155591" cy="414548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Temporal Dynamics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4054710"/>
            <a:ext cx="4155591" cy="414548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Spectral Network Analysis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279740" y="4054710"/>
            <a:ext cx="4732375" cy="414548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7013" indent="-227013" algn="l" rtl="0" eaLnBrk="1" latinLnBrk="0" hangingPunct="1">
              <a:spcBef>
                <a:spcPts val="6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20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1pPr>
            <a:lvl2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2pPr>
            <a:lvl3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3pPr>
            <a:lvl4pPr marL="574675" indent="-174625" algn="l" rtl="0" eaLnBrk="1" latinLnBrk="0" hangingPunct="1">
              <a:spcBef>
                <a:spcPts val="4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4pPr>
            <a:lvl5pPr marL="574675" indent="-174625" algn="l" rtl="0" eaLnBrk="1" latinLnBrk="0" hangingPunct="1">
              <a:spcBef>
                <a:spcPts val="3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2F586E"/>
                </a:solidFill>
              </a:rPr>
              <a:t>…..to model the electrodes as a network vs. electrodes in isolation</a:t>
            </a:r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4279740" y="4648200"/>
            <a:ext cx="4732375" cy="414548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7013" indent="-227013" algn="l" rtl="0" eaLnBrk="1" latinLnBrk="0" hangingPunct="1">
              <a:spcBef>
                <a:spcPts val="6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20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1pPr>
            <a:lvl2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2pPr>
            <a:lvl3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3pPr>
            <a:lvl4pPr marL="574675" indent="-174625" algn="l" rtl="0" eaLnBrk="1" latinLnBrk="0" hangingPunct="1">
              <a:spcBef>
                <a:spcPts val="4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4pPr>
            <a:lvl5pPr marL="574675" indent="-174625" algn="l" rtl="0" eaLnBrk="1" latinLnBrk="0" hangingPunct="1">
              <a:spcBef>
                <a:spcPts val="3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2F586E"/>
                </a:solidFill>
              </a:rPr>
              <a:t>…..to measure evolution of correlation structure over time</a:t>
            </a: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4279740" y="5300452"/>
            <a:ext cx="4732375" cy="414548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7013" indent="-227013" algn="l" rtl="0" eaLnBrk="1" latinLnBrk="0" hangingPunct="1">
              <a:spcBef>
                <a:spcPts val="6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20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1pPr>
            <a:lvl2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2pPr>
            <a:lvl3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3pPr>
            <a:lvl4pPr marL="574675" indent="-174625" algn="l" rtl="0" eaLnBrk="1" latinLnBrk="0" hangingPunct="1">
              <a:spcBef>
                <a:spcPts val="4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4pPr>
            <a:lvl5pPr marL="574675" indent="-174625" algn="l" rtl="0" eaLnBrk="1" latinLnBrk="0" hangingPunct="1">
              <a:spcBef>
                <a:spcPts val="3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2F586E"/>
                </a:solidFill>
              </a:rPr>
              <a:t>…..to identify the subset of electrodes that exhibit a marker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4279740" y="5910052"/>
            <a:ext cx="4732375" cy="414548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>
            <a:lvl1pPr marL="227013" indent="-227013" algn="l" rtl="0" eaLnBrk="1" latinLnBrk="0" hangingPunct="1">
              <a:spcBef>
                <a:spcPts val="6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20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1pPr>
            <a:lvl2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2pPr>
            <a:lvl3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3pPr>
            <a:lvl4pPr marL="574675" indent="-174625" algn="l" rtl="0" eaLnBrk="1" latinLnBrk="0" hangingPunct="1">
              <a:spcBef>
                <a:spcPts val="4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4pPr>
            <a:lvl5pPr marL="574675" indent="-174625" algn="l" rtl="0" eaLnBrk="1" latinLnBrk="0" hangingPunct="1">
              <a:spcBef>
                <a:spcPts val="3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sz="1400" b="1" dirty="0" smtClean="0">
                <a:solidFill>
                  <a:srgbClr val="2F586E"/>
                </a:solidFill>
              </a:rPr>
              <a:t>…..to assign a probability of each electrode being in the EZ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543800" y="1219200"/>
            <a:ext cx="1524000" cy="533400"/>
          </a:xfrm>
          <a:prstGeom prst="wedgeRoundRectCallout">
            <a:avLst>
              <a:gd name="adj1" fmla="val -21547"/>
              <a:gd name="adj2" fmla="val 80357"/>
              <a:gd name="adj3" fmla="val 16667"/>
            </a:avLst>
          </a:prstGeom>
          <a:solidFill>
            <a:srgbClr val="D29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/>
              <a:t>Red shows EZ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6617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0" grpId="0" animBg="1"/>
      <p:bldP spid="43" grpId="0" animBg="1"/>
      <p:bldP spid="44" grpId="0" animBg="1"/>
      <p:bldP spid="46" grpId="0"/>
      <p:bldP spid="47" grpId="0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9067800" cy="83195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Patient cohort and cross-validation of </a:t>
            </a:r>
            <a:r>
              <a:rPr lang="en-US" sz="2800" b="1" i="1" dirty="0" err="1" smtClean="0"/>
              <a:t>EZTrack</a:t>
            </a:r>
            <a:endParaRPr lang="en-US" sz="2800" b="1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6582391"/>
              </p:ext>
            </p:extLst>
          </p:nvPr>
        </p:nvGraphicFramePr>
        <p:xfrm>
          <a:off x="25400" y="1447800"/>
          <a:ext cx="9118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685800" y="5906869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For each patient </a:t>
            </a:r>
            <a:r>
              <a:rPr lang="en-US" b="1" dirty="0" smtClean="0"/>
              <a:t>cohort: leave </a:t>
            </a:r>
            <a:r>
              <a:rPr lang="en-US" b="1" dirty="0"/>
              <a:t>one patient out to </a:t>
            </a:r>
            <a:r>
              <a:rPr lang="en-US" b="1" dirty="0" smtClean="0"/>
              <a:t>test ; </a:t>
            </a:r>
            <a:r>
              <a:rPr lang="en-US" b="1" dirty="0"/>
              <a:t> </a:t>
            </a:r>
            <a:r>
              <a:rPr lang="en-US" b="1" dirty="0" smtClean="0"/>
              <a:t>train </a:t>
            </a:r>
            <a:r>
              <a:rPr lang="en-US" b="1" i="1" dirty="0" err="1"/>
              <a:t>EZTrack</a:t>
            </a:r>
            <a:r>
              <a:rPr lang="en-US" b="1" dirty="0"/>
              <a:t> parameters on remaining </a:t>
            </a:r>
            <a:r>
              <a:rPr lang="en-US" b="1" dirty="0" smtClean="0"/>
              <a:t>patients;  predict </a:t>
            </a:r>
            <a:r>
              <a:rPr lang="en-US" b="1" dirty="0"/>
              <a:t>outcome of test patient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587" y="1676400"/>
            <a:ext cx="8896370" cy="1217676"/>
            <a:chOff x="20587" y="1676400"/>
            <a:chExt cx="8896370" cy="12176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0" y="1676400"/>
              <a:ext cx="1296957" cy="12176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587" y="1810414"/>
              <a:ext cx="3179813" cy="704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107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3867" y="3810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/>
              <a:t>Predicting surgical outcome: compare </a:t>
            </a:r>
            <a:r>
              <a:rPr lang="en-US" sz="2400" b="1" dirty="0" err="1" smtClean="0"/>
              <a:t>EZMap’s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0000"/>
                </a:solidFill>
              </a:rPr>
              <a:t>ROI </a:t>
            </a:r>
            <a:r>
              <a:rPr lang="en-US" sz="2400" b="1" dirty="0" smtClean="0"/>
              <a:t>to Resected Region (</a:t>
            </a:r>
            <a:r>
              <a:rPr lang="en-US" sz="2400" b="1" dirty="0" smtClean="0">
                <a:solidFill>
                  <a:schemeClr val="tx1"/>
                </a:solidFill>
              </a:rPr>
              <a:t>RR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8600" y="1676400"/>
            <a:ext cx="4191000" cy="3217332"/>
            <a:chOff x="152400" y="1583268"/>
            <a:chExt cx="4572000" cy="3612442"/>
          </a:xfrm>
        </p:grpSpPr>
        <p:pic>
          <p:nvPicPr>
            <p:cNvPr id="4" name="Picture 3" descr="PY04N013 View1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9" t="5388" r="10354" b="8418"/>
            <a:stretch/>
          </p:blipFill>
          <p:spPr>
            <a:xfrm>
              <a:off x="152400" y="1583268"/>
              <a:ext cx="4572000" cy="3612442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1676400" y="3276600"/>
              <a:ext cx="533400" cy="855133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371600" y="4419600"/>
              <a:ext cx="304800" cy="550333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6066452"/>
                </p:ext>
              </p:extLst>
            </p:nvPr>
          </p:nvGraphicFramePr>
          <p:xfrm>
            <a:off x="2438400" y="4343400"/>
            <a:ext cx="2286000" cy="44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807" name="Equation" r:id="rId4" imgW="1117600" imgH="215900" progId="Equation.3">
                    <p:embed/>
                  </p:oleObj>
                </mc:Choice>
                <mc:Fallback>
                  <p:oleObj name="Equation" r:id="rId4" imgW="11176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438400" y="4343400"/>
                          <a:ext cx="2286000" cy="44161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8127053"/>
              </p:ext>
            </p:extLst>
          </p:nvPr>
        </p:nvGraphicFramePr>
        <p:xfrm>
          <a:off x="4953000" y="2531532"/>
          <a:ext cx="3801592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08" name="Equation" r:id="rId6" imgW="1447800" imgH="393700" progId="Equation.3">
                  <p:embed/>
                </p:oleObj>
              </mc:Choice>
              <mc:Fallback>
                <p:oleObj name="Equation" r:id="rId6" imgW="1447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53000" y="2531532"/>
                        <a:ext cx="3801592" cy="1033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152400" y="4682654"/>
            <a:ext cx="8905024" cy="2520948"/>
            <a:chOff x="152400" y="2438401"/>
            <a:chExt cx="8905024" cy="252094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" y="2934691"/>
              <a:ext cx="8839200" cy="932675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8229600" y="2438401"/>
              <a:ext cx="615440" cy="685799"/>
              <a:chOff x="527560" y="1981199"/>
              <a:chExt cx="615440" cy="685799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533400" y="2071589"/>
                <a:ext cx="160713" cy="17731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lowchart: Alternate Process 6"/>
              <p:cNvSpPr/>
              <p:nvPr/>
            </p:nvSpPr>
            <p:spPr>
              <a:xfrm>
                <a:off x="527560" y="2414383"/>
                <a:ext cx="160713" cy="153110"/>
              </a:xfrm>
              <a:prstGeom prst="flowChartAlternateProcess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84761" y="1981199"/>
                <a:ext cx="382039" cy="3580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RR</a:t>
                </a:r>
                <a:endParaRPr lang="en-US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88272" y="2308915"/>
                <a:ext cx="454728" cy="358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ROI</a:t>
                </a:r>
                <a:endParaRPr lang="en-US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234441" y="3774410"/>
              <a:ext cx="14419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No overlap</a:t>
              </a:r>
            </a:p>
            <a:p>
              <a:pPr algn="ctr"/>
              <a:endParaRPr lang="en-US" sz="1000" dirty="0" smtClean="0"/>
            </a:p>
            <a:p>
              <a:pPr algn="ctr"/>
              <a:r>
                <a:rPr lang="en-US" sz="1600" dirty="0" smtClean="0"/>
                <a:t>J = 0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81821" y="3774410"/>
              <a:ext cx="153845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Partial overlap</a:t>
              </a:r>
              <a:endParaRPr lang="en-US" sz="1600" i="1" dirty="0">
                <a:latin typeface="Cambria Math" panose="02040503050406030204" pitchFamily="18" charset="0"/>
              </a:endParaRPr>
            </a:p>
            <a:p>
              <a:pPr algn="ctr"/>
              <a:endParaRPr lang="en-US" sz="1000" i="1" dirty="0" smtClean="0">
                <a:latin typeface="Cambria Math" panose="02040503050406030204" pitchFamily="18" charset="0"/>
              </a:endParaRPr>
            </a:p>
            <a:p>
              <a:pPr algn="ctr"/>
              <a:r>
                <a:rPr lang="en-US" sz="1600" dirty="0"/>
                <a:t>J = </a:t>
              </a:r>
              <a:r>
                <a:rPr lang="en-US" sz="1600" dirty="0" smtClean="0"/>
                <a:t>0.33</a:t>
              </a:r>
              <a:endParaRPr lang="en-US" sz="16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36726" y="3782750"/>
              <a:ext cx="155139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50-50 Split</a:t>
              </a:r>
            </a:p>
            <a:p>
              <a:pPr algn="ctr"/>
              <a:endParaRPr lang="en-US" sz="1000" dirty="0" smtClean="0"/>
            </a:p>
            <a:p>
              <a:pPr algn="ctr"/>
              <a:r>
                <a:rPr lang="en-US" sz="1600" dirty="0" smtClean="0"/>
                <a:t>J=.25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89550" y="3774409"/>
              <a:ext cx="1551395" cy="723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Strict Superset</a:t>
              </a:r>
            </a:p>
            <a:p>
              <a:pPr algn="ctr"/>
              <a:endParaRPr lang="en-US" sz="900" dirty="0" smtClean="0"/>
            </a:p>
            <a:p>
              <a:pPr algn="ctr"/>
              <a:r>
                <a:rPr lang="en-US" sz="1600" dirty="0" smtClean="0"/>
                <a:t>J=.6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140945" y="3774409"/>
              <a:ext cx="1916479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Complete Overlap</a:t>
              </a:r>
            </a:p>
            <a:p>
              <a:pPr algn="ctr"/>
              <a:endParaRPr lang="en-US" sz="1400" dirty="0"/>
            </a:p>
            <a:p>
              <a:pPr algn="ctr"/>
              <a:r>
                <a:rPr lang="en-US" sz="1600" dirty="0" smtClean="0"/>
                <a:t>J=1</a:t>
              </a:r>
            </a:p>
            <a:p>
              <a:pPr algn="ctr"/>
              <a:endParaRPr lang="en-US" sz="900" dirty="0" smtClean="0"/>
            </a:p>
            <a:p>
              <a:pPr algn="ctr"/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751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990600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smtClean="0"/>
              <a:t>Predicting surgical outcome: compare </a:t>
            </a:r>
            <a:r>
              <a:rPr lang="en-US" sz="2400" b="1" dirty="0" err="1" smtClean="0"/>
              <a:t>EZMap’s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rgbClr val="000000"/>
                </a:solidFill>
              </a:rPr>
              <a:t>ROI </a:t>
            </a:r>
            <a:r>
              <a:rPr lang="en-US" sz="2400" b="1" dirty="0" smtClean="0"/>
              <a:t>to Resected Region (</a:t>
            </a:r>
            <a:r>
              <a:rPr lang="en-US" sz="2400" b="1" dirty="0" smtClean="0">
                <a:solidFill>
                  <a:schemeClr val="tx1"/>
                </a:solidFill>
              </a:rPr>
              <a:t>RR</a:t>
            </a:r>
            <a:r>
              <a:rPr lang="en-US" sz="2400" b="1" dirty="0" smtClean="0"/>
              <a:t>)</a:t>
            </a:r>
            <a:endParaRPr lang="en-US" sz="24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228600" y="1676400"/>
            <a:ext cx="4191000" cy="3217332"/>
            <a:chOff x="152400" y="1583268"/>
            <a:chExt cx="4572000" cy="3612442"/>
          </a:xfrm>
        </p:grpSpPr>
        <p:pic>
          <p:nvPicPr>
            <p:cNvPr id="4" name="Picture 3" descr="PY04N013 View1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9" t="5388" r="10354" b="8418"/>
            <a:stretch/>
          </p:blipFill>
          <p:spPr>
            <a:xfrm>
              <a:off x="152400" y="1583268"/>
              <a:ext cx="4572000" cy="3612442"/>
            </a:xfrm>
            <a:prstGeom prst="rect">
              <a:avLst/>
            </a:prstGeom>
          </p:spPr>
        </p:pic>
        <p:sp>
          <p:nvSpPr>
            <p:cNvPr id="3" name="Oval 2"/>
            <p:cNvSpPr/>
            <p:nvPr/>
          </p:nvSpPr>
          <p:spPr>
            <a:xfrm>
              <a:off x="1676400" y="3276600"/>
              <a:ext cx="533400" cy="855133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371600" y="4419600"/>
              <a:ext cx="304800" cy="550333"/>
            </a:xfrm>
            <a:prstGeom prst="ellipse">
              <a:avLst/>
            </a:prstGeom>
            <a:noFill/>
            <a:ln w="34925">
              <a:solidFill>
                <a:srgbClr val="FF0000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48500271"/>
                </p:ext>
              </p:extLst>
            </p:nvPr>
          </p:nvGraphicFramePr>
          <p:xfrm>
            <a:off x="2438400" y="4343400"/>
            <a:ext cx="2286000" cy="441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67" name="Equation" r:id="rId4" imgW="1117600" imgH="215900" progId="Equation.3">
                    <p:embed/>
                  </p:oleObj>
                </mc:Choice>
                <mc:Fallback>
                  <p:oleObj name="Equation" r:id="rId4" imgW="1117600" imgH="2159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438400" y="4343400"/>
                          <a:ext cx="2286000" cy="44161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"/>
          <p:cNvGrpSpPr/>
          <p:nvPr/>
        </p:nvGrpSpPr>
        <p:grpSpPr>
          <a:xfrm>
            <a:off x="1524000" y="5960532"/>
            <a:ext cx="6496139" cy="533400"/>
            <a:chOff x="2762339" y="5181600"/>
            <a:chExt cx="6496139" cy="533400"/>
          </a:xfrm>
        </p:grpSpPr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491467"/>
                </p:ext>
              </p:extLst>
            </p:nvPr>
          </p:nvGraphicFramePr>
          <p:xfrm>
            <a:off x="3219539" y="5210175"/>
            <a:ext cx="1040479" cy="504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68" name="Equation" r:id="rId6" imgW="419100" imgH="203200" progId="Equation.3">
                    <p:embed/>
                  </p:oleObj>
                </mc:Choice>
                <mc:Fallback>
                  <p:oleObj name="Equation" r:id="rId6" imgW="4191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219539" y="5210175"/>
                          <a:ext cx="1040479" cy="50482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8"/>
            <p:cNvSpPr/>
            <p:nvPr/>
          </p:nvSpPr>
          <p:spPr>
            <a:xfrm>
              <a:off x="2762339" y="5181600"/>
              <a:ext cx="6496139" cy="523220"/>
            </a:xfrm>
            <a:prstGeom prst="rect">
              <a:avLst/>
            </a:prstGeom>
            <a:ln>
              <a:solidFill>
                <a:srgbClr val="5B9BD5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sz="2800" dirty="0" smtClean="0">
                  <a:latin typeface="Times"/>
                  <a:cs typeface="Times"/>
                </a:rPr>
                <a:t>If              then predict success, else failure.</a:t>
              </a:r>
              <a:endParaRPr lang="en-US" sz="2800" dirty="0">
                <a:latin typeface="Times"/>
                <a:cs typeface="Times"/>
              </a:endParaRPr>
            </a:p>
          </p:txBody>
        </p:sp>
      </p:grp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4352424"/>
              </p:ext>
            </p:extLst>
          </p:nvPr>
        </p:nvGraphicFramePr>
        <p:xfrm>
          <a:off x="4953000" y="2531532"/>
          <a:ext cx="3801592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69" name="Equation" r:id="rId8" imgW="1447800" imgH="393700" progId="Equation.3">
                  <p:embed/>
                </p:oleObj>
              </mc:Choice>
              <mc:Fallback>
                <p:oleObj name="Equation" r:id="rId8" imgW="14478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53000" y="2531532"/>
                        <a:ext cx="3801592" cy="10334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4493810" y="4588932"/>
            <a:ext cx="4421590" cy="902732"/>
            <a:chOff x="4483100" y="4355068"/>
            <a:chExt cx="4421590" cy="902732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7086347"/>
                </p:ext>
              </p:extLst>
            </p:nvPr>
          </p:nvGraphicFramePr>
          <p:xfrm>
            <a:off x="4495800" y="4355068"/>
            <a:ext cx="381000" cy="435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70" name="Equation" r:id="rId10" imgW="177800" imgH="203200" progId="Equation.3">
                    <p:embed/>
                  </p:oleObj>
                </mc:Choice>
                <mc:Fallback>
                  <p:oleObj name="Equation" r:id="rId10" imgW="1778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4495800" y="4355068"/>
                          <a:ext cx="381000" cy="435428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29963280"/>
                </p:ext>
              </p:extLst>
            </p:nvPr>
          </p:nvGraphicFramePr>
          <p:xfrm>
            <a:off x="4483100" y="4822825"/>
            <a:ext cx="407988" cy="434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71" name="Equation" r:id="rId12" imgW="190500" imgH="203200" progId="Equation.3">
                    <p:embed/>
                  </p:oleObj>
                </mc:Choice>
                <mc:Fallback>
                  <p:oleObj name="Equation" r:id="rId12" imgW="1905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483100" y="4822825"/>
                          <a:ext cx="407988" cy="4349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4876800" y="4431268"/>
              <a:ext cx="4027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: threshold for including electrode in ROI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6800" y="4888468"/>
              <a:ext cx="3250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: threshold for predicting success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44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5800" y="325314"/>
            <a:ext cx="8339328" cy="831954"/>
          </a:xfrm>
        </p:spPr>
        <p:txBody>
          <a:bodyPr/>
          <a:lstStyle/>
          <a:p>
            <a:r>
              <a:rPr lang="en-US" b="1" dirty="0" smtClean="0"/>
              <a:t>What is computational medicine?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E0B7A4-9E8C-6B40-BEEE-875C36F7CFCE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0" y="1371600"/>
            <a:ext cx="4876800" cy="4937760"/>
          </a:xfrm>
        </p:spPr>
        <p:txBody>
          <a:bodyPr>
            <a:normAutofit fontScale="92500" lnSpcReduction="10000"/>
          </a:bodyPr>
          <a:lstStyle/>
          <a:p>
            <a:pPr lvl="1">
              <a:buClr>
                <a:schemeClr val="tx1"/>
              </a:buClr>
              <a:buFont typeface="Wingdings" charset="2"/>
              <a:buChar char="§"/>
            </a:pPr>
            <a:r>
              <a:rPr lang="en-US" sz="3200" dirty="0"/>
              <a:t>Develop </a:t>
            </a:r>
            <a:r>
              <a:rPr lang="en-US" sz="3200" dirty="0" smtClean="0"/>
              <a:t>mechanistic &amp; statistical models </a:t>
            </a:r>
            <a:r>
              <a:rPr lang="en-US" sz="3200" dirty="0"/>
              <a:t>of </a:t>
            </a:r>
            <a:r>
              <a:rPr lang="en-US" sz="3200" dirty="0" smtClean="0"/>
              <a:t>disease</a:t>
            </a:r>
          </a:p>
          <a:p>
            <a:pPr lvl="1">
              <a:buClr>
                <a:schemeClr val="tx1"/>
              </a:buClr>
              <a:buFont typeface="Wingdings" charset="2"/>
              <a:buChar char="§"/>
            </a:pPr>
            <a:endParaRPr lang="en-US" sz="3200" dirty="0"/>
          </a:p>
          <a:p>
            <a:pPr lvl="1">
              <a:buClr>
                <a:schemeClr val="tx1"/>
              </a:buClr>
              <a:buFont typeface="Wingdings" charset="2"/>
              <a:buChar char="§"/>
            </a:pPr>
            <a:r>
              <a:rPr lang="en-US" sz="3200" dirty="0"/>
              <a:t>Personalize them using patient </a:t>
            </a:r>
            <a:r>
              <a:rPr lang="en-US" sz="3200" dirty="0" smtClean="0"/>
              <a:t>data</a:t>
            </a:r>
          </a:p>
          <a:p>
            <a:pPr lvl="1">
              <a:buClr>
                <a:schemeClr val="tx1"/>
              </a:buClr>
              <a:buFont typeface="Wingdings" charset="2"/>
              <a:buChar char="§"/>
            </a:pPr>
            <a:endParaRPr lang="en-US" sz="3200" dirty="0"/>
          </a:p>
          <a:p>
            <a:pPr lvl="1">
              <a:buClr>
                <a:schemeClr val="tx1"/>
              </a:buClr>
              <a:buFont typeface="Wingdings" charset="2"/>
              <a:buChar char="§"/>
            </a:pPr>
            <a:r>
              <a:rPr lang="en-US" sz="3200" dirty="0"/>
              <a:t>Apply them to deliver precision medicine tailored to the needs of the </a:t>
            </a:r>
            <a:r>
              <a:rPr lang="en-US" sz="3200" dirty="0" smtClean="0"/>
              <a:t>individual</a:t>
            </a:r>
            <a:endParaRPr lang="en-US" sz="3200" dirty="0"/>
          </a:p>
        </p:txBody>
      </p:sp>
      <p:pic>
        <p:nvPicPr>
          <p:cNvPr id="11" name="DBSmodel.jp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1676400"/>
            <a:ext cx="4114800" cy="4114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2227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0" y="2527300"/>
            <a:ext cx="3454400" cy="38735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872" y="381000"/>
            <a:ext cx="8872728" cy="831954"/>
          </a:xfrm>
        </p:spPr>
        <p:txBody>
          <a:bodyPr>
            <a:noAutofit/>
          </a:bodyPr>
          <a:lstStyle/>
          <a:p>
            <a:pPr algn="ctr"/>
            <a:r>
              <a:rPr lang="en-US" sz="2800" b="1" i="1" dirty="0" smtClean="0">
                <a:solidFill>
                  <a:srgbClr val="2F586E"/>
                </a:solidFill>
              </a:rPr>
              <a:t>EZTrack</a:t>
            </a:r>
            <a:r>
              <a:rPr lang="en-US" sz="2800" b="1" dirty="0" smtClean="0">
                <a:solidFill>
                  <a:srgbClr val="2F586E"/>
                </a:solidFill>
              </a:rPr>
              <a:t> works, with 95% accuracy in a retrospective study on </a:t>
            </a:r>
            <a:r>
              <a:rPr lang="en-US" sz="2800" b="1" dirty="0">
                <a:solidFill>
                  <a:srgbClr val="2F586E"/>
                </a:solidFill>
              </a:rPr>
              <a:t>42 </a:t>
            </a:r>
            <a:r>
              <a:rPr lang="en-US" sz="2800" b="1" dirty="0" smtClean="0">
                <a:solidFill>
                  <a:srgbClr val="2F586E"/>
                </a:solidFill>
              </a:rPr>
              <a:t>patients…</a:t>
            </a:r>
            <a:endParaRPr lang="en-US" sz="2800" b="1" dirty="0">
              <a:solidFill>
                <a:srgbClr val="2F586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00032" y="6051550"/>
            <a:ext cx="524200" cy="365760"/>
          </a:xfrm>
        </p:spPr>
        <p:txBody>
          <a:bodyPr/>
          <a:lstStyle/>
          <a:p>
            <a:fld id="{CBC50AE4-BF95-48CF-938F-E7404067F21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579581" y="2527300"/>
            <a:ext cx="2689457" cy="3873500"/>
          </a:xfrm>
          <a:prstGeom prst="rect">
            <a:avLst/>
          </a:prstGeom>
          <a:solidFill>
            <a:srgbClr val="99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404163" y="2527300"/>
            <a:ext cx="2739837" cy="3873500"/>
          </a:xfrm>
          <a:prstGeom prst="rect">
            <a:avLst/>
          </a:prstGeom>
          <a:solidFill>
            <a:srgbClr val="99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3576203" y="1841500"/>
            <a:ext cx="5567797" cy="685800"/>
            <a:chOff x="3576203" y="1398588"/>
            <a:chExt cx="5567797" cy="887412"/>
          </a:xfrm>
        </p:grpSpPr>
        <p:sp>
          <p:nvSpPr>
            <p:cNvPr id="26" name="Rectangle 25"/>
            <p:cNvSpPr/>
            <p:nvPr/>
          </p:nvSpPr>
          <p:spPr>
            <a:xfrm>
              <a:off x="3579581" y="1398588"/>
              <a:ext cx="2689455" cy="887412"/>
            </a:xfrm>
            <a:prstGeom prst="rect">
              <a:avLst/>
            </a:prstGeom>
            <a:solidFill>
              <a:srgbClr val="2F58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576203" y="1623253"/>
              <a:ext cx="2692831" cy="4380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Number of Surgeries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404163" y="1398588"/>
              <a:ext cx="2739837" cy="887412"/>
            </a:xfrm>
            <a:prstGeom prst="rect">
              <a:avLst/>
            </a:prstGeom>
            <a:solidFill>
              <a:srgbClr val="2F58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404163" y="1463951"/>
              <a:ext cx="2736402" cy="7566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i="1" dirty="0" smtClean="0">
                  <a:solidFill>
                    <a:schemeClr val="bg1"/>
                  </a:solidFill>
                  <a:latin typeface="+mj-lt"/>
                </a:rPr>
                <a:t>EZTrack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Prediction Accuracy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18872" y="3036243"/>
            <a:ext cx="333552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Successful Outcomes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573272" y="3036243"/>
            <a:ext cx="269576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421857" y="3039174"/>
            <a:ext cx="269576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23 / 25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21857" y="3407946"/>
            <a:ext cx="269576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(92%)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4006850"/>
            <a:ext cx="9144000" cy="914400"/>
          </a:xfrm>
          <a:prstGeom prst="rect">
            <a:avLst/>
          </a:prstGeom>
          <a:solidFill>
            <a:srgbClr val="E8C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18872" y="4233218"/>
            <a:ext cx="333552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b="1" dirty="0" smtClean="0">
                <a:solidFill>
                  <a:srgbClr val="2F586E"/>
                </a:solidFill>
              </a:rPr>
              <a:t>Failure Outcomes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573272" y="4233218"/>
            <a:ext cx="269576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F586E"/>
                </a:solidFill>
              </a:rPr>
              <a:t>17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6421857" y="4224685"/>
            <a:ext cx="2695766" cy="664815"/>
            <a:chOff x="6421857" y="3995447"/>
            <a:chExt cx="2695766" cy="664815"/>
          </a:xfrm>
        </p:grpSpPr>
        <p:sp>
          <p:nvSpPr>
            <p:cNvPr id="69" name="TextBox 68"/>
            <p:cNvSpPr txBox="1"/>
            <p:nvPr/>
          </p:nvSpPr>
          <p:spPr>
            <a:xfrm>
              <a:off x="6421857" y="3995447"/>
              <a:ext cx="2695766" cy="41969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2F586E"/>
                  </a:solidFill>
                </a:rPr>
                <a:t>17 / 17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421857" y="4321708"/>
              <a:ext cx="2695766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600" b="1" dirty="0" smtClean="0"/>
                <a:t>(100%)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18872" y="5430193"/>
            <a:ext cx="3335528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Total Surgeries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73272" y="5430193"/>
            <a:ext cx="269576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42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421857" y="5418435"/>
            <a:ext cx="269576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40 / 42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421857" y="5770146"/>
            <a:ext cx="2695766" cy="3385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(95%)</a:t>
            </a:r>
          </a:p>
        </p:txBody>
      </p:sp>
    </p:spTree>
    <p:extLst>
      <p:ext uri="{BB962C8B-B14F-4D97-AF65-F5344CB8AC3E}">
        <p14:creationId xmlns:p14="http://schemas.microsoft.com/office/powerpoint/2010/main" val="914338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Y04N015 View2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3" r="8008"/>
          <a:stretch/>
        </p:blipFill>
        <p:spPr>
          <a:xfrm>
            <a:off x="7091362" y="3986610"/>
            <a:ext cx="1770245" cy="188742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" name="Picture 9" descr="PY04N015 View1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21" t="-766" r="13482" b="766"/>
          <a:stretch/>
        </p:blipFill>
        <p:spPr>
          <a:xfrm>
            <a:off x="5250781" y="3928075"/>
            <a:ext cx="1456353" cy="193815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381000"/>
            <a:ext cx="3157728" cy="831954"/>
          </a:xfrm>
        </p:spPr>
        <p:txBody>
          <a:bodyPr>
            <a:normAutofit/>
          </a:bodyPr>
          <a:lstStyle/>
          <a:p>
            <a:r>
              <a:rPr lang="en-US" sz="2800" b="1" i="1" dirty="0"/>
              <a:t>EZTrack</a:t>
            </a:r>
            <a:r>
              <a:rPr lang="en-US" sz="2800" b="1" dirty="0"/>
              <a:t> 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0AE4-BF95-48CF-938F-E7404067F21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 descr="PY04N007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8772" b="8577"/>
          <a:stretch/>
        </p:blipFill>
        <p:spPr>
          <a:xfrm>
            <a:off x="2804959" y="4373954"/>
            <a:ext cx="2068394" cy="1453656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3" name="Group 2"/>
          <p:cNvGrpSpPr/>
          <p:nvPr/>
        </p:nvGrpSpPr>
        <p:grpSpPr>
          <a:xfrm>
            <a:off x="7169688" y="1152436"/>
            <a:ext cx="1930352" cy="600164"/>
            <a:chOff x="228600" y="3417409"/>
            <a:chExt cx="1930352" cy="600164"/>
          </a:xfrm>
        </p:grpSpPr>
        <p:sp>
          <p:nvSpPr>
            <p:cNvPr id="19" name="TextBox 18"/>
            <p:cNvSpPr txBox="1"/>
            <p:nvPr/>
          </p:nvSpPr>
          <p:spPr>
            <a:xfrm>
              <a:off x="474580" y="3417409"/>
              <a:ext cx="1684372" cy="60016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 smtClean="0">
                  <a:solidFill>
                    <a:srgbClr val="304D5B"/>
                  </a:solidFill>
                </a:rPr>
                <a:t>Resected region</a:t>
              </a:r>
            </a:p>
            <a:p>
              <a:pPr>
                <a:spcBef>
                  <a:spcPts val="600"/>
                </a:spcBef>
              </a:pPr>
              <a:r>
                <a:rPr lang="en-US" sz="1400" i="1" dirty="0" smtClean="0">
                  <a:solidFill>
                    <a:srgbClr val="304D5B"/>
                  </a:solidFill>
                </a:rPr>
                <a:t>EZMap</a:t>
              </a:r>
              <a:r>
                <a:rPr lang="en-US" sz="1400" dirty="0" smtClean="0">
                  <a:solidFill>
                    <a:srgbClr val="304D5B"/>
                  </a:solidFill>
                </a:rPr>
                <a:t> “Hot” region</a:t>
              </a:r>
              <a:endParaRPr lang="en-US" sz="1400" dirty="0">
                <a:solidFill>
                  <a:srgbClr val="304D5B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8600" y="3484242"/>
              <a:ext cx="206160" cy="200499"/>
            </a:xfrm>
            <a:prstGeom prst="rect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228600" y="3733800"/>
              <a:ext cx="206160" cy="22405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2043394"/>
            <a:ext cx="9024232" cy="1901023"/>
            <a:chOff x="0" y="1375577"/>
            <a:chExt cx="9024232" cy="1901023"/>
          </a:xfrm>
        </p:grpSpPr>
        <p:sp>
          <p:nvSpPr>
            <p:cNvPr id="4" name="Rectangle 3"/>
            <p:cNvSpPr/>
            <p:nvPr/>
          </p:nvSpPr>
          <p:spPr>
            <a:xfrm>
              <a:off x="0" y="1398588"/>
              <a:ext cx="2743200" cy="1573212"/>
            </a:xfrm>
            <a:prstGeom prst="rect">
              <a:avLst/>
            </a:prstGeom>
            <a:solidFill>
              <a:srgbClr val="304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Content Placeholder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303" b="22320"/>
            <a:stretch/>
          </p:blipFill>
          <p:spPr>
            <a:xfrm>
              <a:off x="2927441" y="1561163"/>
              <a:ext cx="1982992" cy="1433255"/>
            </a:xfrm>
            <a:prstGeom prst="rect">
              <a:avLst/>
            </a:prstGeom>
            <a:solidFill>
              <a:srgbClr val="FFFFFF"/>
            </a:solidFill>
          </p:spPr>
        </p:pic>
        <p:pic>
          <p:nvPicPr>
            <p:cNvPr id="16" name="Content Placeholder 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477" b="17053"/>
            <a:stretch/>
          </p:blipFill>
          <p:spPr>
            <a:xfrm>
              <a:off x="7151083" y="1414062"/>
              <a:ext cx="1873149" cy="1818232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17" name="TextBox 16"/>
            <p:cNvSpPr txBox="1"/>
            <p:nvPr/>
          </p:nvSpPr>
          <p:spPr>
            <a:xfrm>
              <a:off x="111125" y="1815862"/>
              <a:ext cx="2294218" cy="738664"/>
            </a:xfrm>
            <a:prstGeom prst="rect">
              <a:avLst/>
            </a:prstGeom>
            <a:noFill/>
          </p:spPr>
          <p:txBody>
            <a:bodyPr vert="horz" wrap="none" tIns="0" bIns="0" rtlCol="0" anchor="ctr" anchorCtr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SUCCESSFUL</a:t>
              </a:r>
            </a:p>
            <a:p>
              <a:r>
                <a:rPr lang="en-US" sz="2400" b="1" dirty="0" smtClean="0">
                  <a:solidFill>
                    <a:schemeClr val="bg1"/>
                  </a:solidFill>
                </a:rPr>
                <a:t>OUTCOMES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PY04N013 View1.jp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29" t="5388" r="10354" b="8418"/>
            <a:stretch/>
          </p:blipFill>
          <p:spPr>
            <a:xfrm>
              <a:off x="4857018" y="1375577"/>
              <a:ext cx="2213810" cy="1901023"/>
            </a:xfrm>
            <a:prstGeom prst="rect">
              <a:avLst/>
            </a:prstGeom>
            <a:solidFill>
              <a:srgbClr val="FFFFFF"/>
            </a:solidFill>
          </p:spPr>
        </p:pic>
      </p:grpSp>
      <p:sp>
        <p:nvSpPr>
          <p:cNvPr id="22" name="Rectangle 21"/>
          <p:cNvSpPr/>
          <p:nvPr/>
        </p:nvSpPr>
        <p:spPr>
          <a:xfrm>
            <a:off x="0" y="4440994"/>
            <a:ext cx="2743200" cy="1573212"/>
          </a:xfrm>
          <a:prstGeom prst="rect">
            <a:avLst/>
          </a:prstGeom>
          <a:solidFill>
            <a:srgbClr val="304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124" y="4858268"/>
            <a:ext cx="2089033" cy="738664"/>
          </a:xfrm>
          <a:prstGeom prst="rect">
            <a:avLst/>
          </a:prstGeom>
          <a:noFill/>
        </p:spPr>
        <p:txBody>
          <a:bodyPr vert="horz" wrap="none" tIns="0" bIns="0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FAILURE</a:t>
            </a:r>
          </a:p>
          <a:p>
            <a:r>
              <a:rPr lang="en-US" sz="2400" b="1" dirty="0" smtClean="0">
                <a:solidFill>
                  <a:schemeClr val="bg1"/>
                </a:solidFill>
              </a:rPr>
              <a:t>OUTCOMES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76813" y="5712023"/>
            <a:ext cx="4167187" cy="307777"/>
          </a:xfrm>
          <a:prstGeom prst="rect">
            <a:avLst/>
          </a:prstGeom>
          <a:solidFill>
            <a:srgbClr val="78AA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Misplacement of electrodes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74962" y="5712023"/>
            <a:ext cx="1997825" cy="307777"/>
          </a:xfrm>
          <a:prstGeom prst="rect">
            <a:avLst/>
          </a:prstGeom>
          <a:solidFill>
            <a:srgbClr val="78AAB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Mis-localization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48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/>
      <p:bldP spid="8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325314"/>
            <a:ext cx="7501128" cy="831954"/>
          </a:xfrm>
        </p:spPr>
        <p:txBody>
          <a:bodyPr/>
          <a:lstStyle/>
          <a:p>
            <a:r>
              <a:rPr lang="en-US" b="1" dirty="0" smtClean="0"/>
              <a:t>Towards commercialization…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0AE4-BF95-48CF-938F-E7404067F212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310640"/>
            <a:ext cx="8229600" cy="4937760"/>
          </a:xfrm>
        </p:spPr>
        <p:txBody>
          <a:bodyPr>
            <a:noAutofit/>
          </a:bodyPr>
          <a:lstStyle/>
          <a:p>
            <a:r>
              <a:rPr lang="en-US" sz="2800" dirty="0" smtClean="0"/>
              <a:t>Incorporated Neurologic, LLC.</a:t>
            </a:r>
          </a:p>
          <a:p>
            <a:r>
              <a:rPr lang="en-US" sz="2800" dirty="0" smtClean="0"/>
              <a:t>Recruited board of advisors</a:t>
            </a:r>
          </a:p>
          <a:p>
            <a:r>
              <a:rPr lang="en-US" sz="2800" dirty="0" smtClean="0"/>
              <a:t>Raised money</a:t>
            </a:r>
          </a:p>
          <a:p>
            <a:r>
              <a:rPr lang="en-US" sz="2800" dirty="0" smtClean="0"/>
              <a:t>Hired developer</a:t>
            </a:r>
          </a:p>
          <a:p>
            <a:r>
              <a:rPr lang="en-US" sz="2800" dirty="0" smtClean="0"/>
              <a:t>Developing prototype at 3 epilepsy centers</a:t>
            </a:r>
          </a:p>
          <a:p>
            <a:r>
              <a:rPr lang="en-US" sz="2800" dirty="0" smtClean="0"/>
              <a:t>Initiated conversations with EEG companies</a:t>
            </a:r>
          </a:p>
          <a:p>
            <a:pPr lvl="1"/>
            <a:r>
              <a:rPr lang="en-US" sz="2000" dirty="0" err="1" smtClean="0"/>
              <a:t>Natus</a:t>
            </a:r>
            <a:endParaRPr lang="en-US" sz="2000" dirty="0" smtClean="0"/>
          </a:p>
          <a:p>
            <a:pPr lvl="1"/>
            <a:r>
              <a:rPr lang="en-US" sz="2000" dirty="0" smtClean="0"/>
              <a:t>Blackrock Microsystems</a:t>
            </a:r>
          </a:p>
          <a:p>
            <a:pPr lvl="1"/>
            <a:r>
              <a:rPr lang="en-US" sz="2000" dirty="0" err="1" smtClean="0"/>
              <a:t>Persyst</a:t>
            </a:r>
            <a:endParaRPr lang="en-US" sz="2000" dirty="0" smtClean="0"/>
          </a:p>
          <a:p>
            <a:r>
              <a:rPr lang="en-US" sz="2800" dirty="0" smtClean="0"/>
              <a:t>Waiting for clinical feedback after prototypes launch….</a:t>
            </a:r>
          </a:p>
        </p:txBody>
      </p:sp>
    </p:spTree>
    <p:extLst>
      <p:ext uri="{BB962C8B-B14F-4D97-AF65-F5344CB8AC3E}">
        <p14:creationId xmlns:p14="http://schemas.microsoft.com/office/powerpoint/2010/main" val="38715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63B13-6B7F-ED49-AF1E-60284D7A427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67000" y="381000"/>
            <a:ext cx="5181600" cy="831954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rgbClr val="304D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Research scientists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67000"/>
            <a:ext cx="3810000" cy="2540000"/>
          </a:xfrm>
          <a:prstGeom prst="rect">
            <a:avLst/>
          </a:prstGeom>
          <a:ln>
            <a:solidFill>
              <a:srgbClr val="8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295400" y="2057400"/>
            <a:ext cx="1720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Sam Burns</a:t>
            </a:r>
            <a:endParaRPr lang="en-US" sz="2800" dirty="0"/>
          </a:p>
        </p:txBody>
      </p:sp>
      <p:pic>
        <p:nvPicPr>
          <p:cNvPr id="13" name="Picture 12" descr="Screenshot 2016-04-04 21.05.34.png"/>
          <p:cNvPicPr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2" t="13037" r="25370" b="5680"/>
          <a:stretch/>
        </p:blipFill>
        <p:spPr>
          <a:xfrm>
            <a:off x="4267200" y="1676400"/>
            <a:ext cx="4749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40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63B13-6B7F-ED49-AF1E-60284D7A427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67000" y="381000"/>
            <a:ext cx="5181600" cy="831954"/>
          </a:xfrm>
          <a:prstGeom prst="rect">
            <a:avLst/>
          </a:prstGeom>
        </p:spPr>
        <p:txBody>
          <a:bodyPr vert="horz" lIns="0" tIns="0" rIns="0" bIns="0" anchor="t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rgbClr val="304D5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/>
              <a:t>Research scientists</a:t>
            </a:r>
            <a:endParaRPr lang="en-US" sz="2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0" y="1828800"/>
            <a:ext cx="3143250" cy="4191000"/>
          </a:xfrm>
          <a:prstGeom prst="rect">
            <a:avLst/>
          </a:prstGeom>
          <a:ln>
            <a:solidFill>
              <a:srgbClr val="8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5543550" y="1295400"/>
            <a:ext cx="2786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Bhaskar</a:t>
            </a:r>
            <a:r>
              <a:rPr lang="en-US" sz="2800" dirty="0" smtClean="0"/>
              <a:t> </a:t>
            </a:r>
            <a:r>
              <a:rPr lang="en-US" sz="2800" dirty="0" err="1" smtClean="0"/>
              <a:t>Chennuri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590800"/>
            <a:ext cx="419946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76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"/>
            <a:ext cx="6248400" cy="990600"/>
          </a:xfrm>
        </p:spPr>
        <p:txBody>
          <a:bodyPr>
            <a:normAutofit/>
          </a:bodyPr>
          <a:lstStyle/>
          <a:p>
            <a:r>
              <a:rPr lang="en-US" b="1" dirty="0" smtClean="0"/>
              <a:t>Acknowledgements</a:t>
            </a:r>
            <a:endParaRPr lang="en-US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5221" y="1524000"/>
            <a:ext cx="5325979" cy="25146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400"/>
              </a:spcAft>
              <a:buNone/>
            </a:pPr>
            <a:endParaRPr lang="en-US" sz="1800" b="0" dirty="0"/>
          </a:p>
          <a:p>
            <a:pPr fontAlgn="auto">
              <a:spcBef>
                <a:spcPts val="0"/>
              </a:spcBef>
              <a:spcAft>
                <a:spcPts val="400"/>
              </a:spcAft>
            </a:pPr>
            <a:r>
              <a:rPr lang="en-US" sz="2400" b="0" dirty="0" smtClean="0"/>
              <a:t>Nathan Crone, </a:t>
            </a:r>
            <a:r>
              <a:rPr lang="en-US" sz="1800" b="0" dirty="0" smtClean="0"/>
              <a:t>MD</a:t>
            </a:r>
            <a:endParaRPr lang="en-US" sz="2400" b="0" dirty="0" smtClean="0"/>
          </a:p>
          <a:p>
            <a:pPr fontAlgn="auto">
              <a:spcBef>
                <a:spcPts val="0"/>
              </a:spcBef>
              <a:spcAft>
                <a:spcPts val="400"/>
              </a:spcAft>
            </a:pPr>
            <a:r>
              <a:rPr lang="en-US" sz="2400" dirty="0" smtClean="0"/>
              <a:t>Stan Anderson, </a:t>
            </a:r>
            <a:r>
              <a:rPr lang="en-US" sz="1800" dirty="0" smtClean="0"/>
              <a:t>MD, PhD</a:t>
            </a:r>
          </a:p>
          <a:p>
            <a:pPr fontAlgn="auto">
              <a:spcBef>
                <a:spcPts val="0"/>
              </a:spcBef>
              <a:spcAft>
                <a:spcPts val="400"/>
              </a:spcAft>
            </a:pPr>
            <a:r>
              <a:rPr lang="en-US" sz="2400" dirty="0" smtClean="0">
                <a:solidFill>
                  <a:schemeClr val="accent3"/>
                </a:solidFill>
              </a:rPr>
              <a:t>John T. Gale</a:t>
            </a:r>
            <a:r>
              <a:rPr lang="en-US" sz="1800" dirty="0" smtClean="0">
                <a:solidFill>
                  <a:schemeClr val="accent3"/>
                </a:solidFill>
              </a:rPr>
              <a:t>, PhD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400" dirty="0" smtClean="0">
                <a:solidFill>
                  <a:schemeClr val="accent3"/>
                </a:solidFill>
              </a:rPr>
              <a:t>Jorge Martinez-Gonzalez, </a:t>
            </a:r>
            <a:r>
              <a:rPr lang="en-US" sz="1800" dirty="0" smtClean="0">
                <a:solidFill>
                  <a:schemeClr val="accent3"/>
                </a:solidFill>
              </a:rPr>
              <a:t>MD, PhD</a:t>
            </a:r>
          </a:p>
          <a:p>
            <a:pPr>
              <a:spcBef>
                <a:spcPts val="0"/>
              </a:spcBef>
              <a:spcAft>
                <a:spcPts val="400"/>
              </a:spcAft>
            </a:pPr>
            <a:r>
              <a:rPr lang="en-US" sz="2400" dirty="0" smtClean="0">
                <a:solidFill>
                  <a:schemeClr val="accent3"/>
                </a:solidFill>
              </a:rPr>
              <a:t>Juan </a:t>
            </a:r>
            <a:r>
              <a:rPr lang="en-US" sz="2400" dirty="0" err="1" smtClean="0">
                <a:solidFill>
                  <a:schemeClr val="accent3"/>
                </a:solidFill>
              </a:rPr>
              <a:t>Bulacio</a:t>
            </a:r>
            <a:r>
              <a:rPr lang="en-US" sz="2400" dirty="0" smtClean="0">
                <a:solidFill>
                  <a:schemeClr val="accent3"/>
                </a:solidFill>
              </a:rPr>
              <a:t>, </a:t>
            </a:r>
            <a:r>
              <a:rPr lang="en-US" sz="1800" dirty="0" smtClean="0">
                <a:solidFill>
                  <a:schemeClr val="accent3"/>
                </a:solidFill>
              </a:rPr>
              <a:t>MD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971800"/>
            <a:ext cx="1296957" cy="121767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18160" y="4343400"/>
            <a:ext cx="7863840" cy="533400"/>
          </a:xfrm>
          <a:prstGeom prst="rect">
            <a:avLst/>
          </a:prstGeom>
          <a:ln>
            <a:noFill/>
          </a:ln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smtClean="0">
                <a:solidFill>
                  <a:srgbClr val="000090"/>
                </a:solidFill>
                <a:latin typeface="+mn-lt"/>
              </a:rPr>
              <a:t>Funds</a:t>
            </a:r>
            <a:endParaRPr lang="en-US" b="1" dirty="0">
              <a:solidFill>
                <a:srgbClr val="000090"/>
              </a:solidFill>
              <a:latin typeface="+mn-lt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41421" y="4876800"/>
            <a:ext cx="5325979" cy="145704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400"/>
              </a:spcAft>
            </a:pPr>
            <a:r>
              <a:rPr lang="en-US" sz="2400" b="0" dirty="0" smtClean="0"/>
              <a:t>BWF CASI</a:t>
            </a:r>
          </a:p>
          <a:p>
            <a:pPr fontAlgn="auto">
              <a:spcBef>
                <a:spcPts val="0"/>
              </a:spcBef>
              <a:spcAft>
                <a:spcPts val="400"/>
              </a:spcAft>
            </a:pPr>
            <a:r>
              <a:rPr lang="en-US" sz="2400" b="0" dirty="0" smtClean="0"/>
              <a:t>NSF PECASE</a:t>
            </a:r>
          </a:p>
          <a:p>
            <a:pPr fontAlgn="auto">
              <a:spcBef>
                <a:spcPts val="0"/>
              </a:spcBef>
              <a:spcAft>
                <a:spcPts val="400"/>
              </a:spcAft>
            </a:pPr>
            <a:r>
              <a:rPr lang="en-US" sz="2400" b="0" dirty="0" smtClean="0"/>
              <a:t>Coulter Foundation</a:t>
            </a:r>
          </a:p>
          <a:p>
            <a:pPr fontAlgn="auto">
              <a:spcBef>
                <a:spcPts val="0"/>
              </a:spcBef>
              <a:spcAft>
                <a:spcPts val="400"/>
              </a:spcAft>
            </a:pPr>
            <a:r>
              <a:rPr lang="en-US" sz="2400" dirty="0" smtClean="0"/>
              <a:t>Maryland Innovation Initiative (MII)</a:t>
            </a:r>
            <a:endParaRPr lang="en-US" sz="1800" b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899660"/>
            <a:ext cx="1264920" cy="127254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457200" y="1295400"/>
            <a:ext cx="7863840" cy="533400"/>
          </a:xfrm>
          <a:prstGeom prst="rect">
            <a:avLst/>
          </a:prstGeom>
          <a:ln>
            <a:noFill/>
          </a:ln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b="1" dirty="0" smtClean="0">
                <a:solidFill>
                  <a:srgbClr val="000090"/>
                </a:solidFill>
                <a:latin typeface="+mn-lt"/>
              </a:rPr>
              <a:t>Collaborators</a:t>
            </a:r>
            <a:endParaRPr lang="en-US" b="1" dirty="0">
              <a:solidFill>
                <a:srgbClr val="00009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579" y="4899660"/>
            <a:ext cx="2006330" cy="125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838200"/>
            <a:ext cx="2797303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96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Transparent ICM Logo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49" y="71438"/>
            <a:ext cx="2056892" cy="59828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3014154" y="88295"/>
            <a:ext cx="5965032" cy="564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>
            <a:spAutoFit/>
          </a:bodyPr>
          <a:lstStyle>
            <a:lvl1pPr algn="r" defTabSz="1295400">
              <a:defRPr sz="4000">
                <a:solidFill>
                  <a:srgbClr val="941751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3200" dirty="0"/>
          </a:p>
        </p:txBody>
      </p:sp>
      <p:pic>
        <p:nvPicPr>
          <p:cNvPr id="199" name="droppedImage.png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161966" y="5791470"/>
            <a:ext cx="1058944" cy="98246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332460" y="5435960"/>
            <a:ext cx="696516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>
                <a:solidFill>
                  <a:srgbClr val="A6A6A6"/>
                </a:solidFill>
              </a:rPr>
              <a:t>Bader</a:t>
            </a:r>
          </a:p>
        </p:txBody>
      </p:sp>
      <p:pic>
        <p:nvPicPr>
          <p:cNvPr id="201" name="droppedImage.png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3466636" y="5809603"/>
            <a:ext cx="975250" cy="97525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3251572" y="5334000"/>
            <a:ext cx="1701428" cy="58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/>
          <a:p>
            <a:pPr algn="ctr" defTabSz="910796">
              <a:lnSpc>
                <a:spcPct val="70000"/>
              </a:lnSpc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solidFill>
                  <a:srgbClr val="A6A6A6"/>
                </a:solidFill>
              </a:rPr>
              <a:t>Mac</a:t>
            </a:r>
          </a:p>
          <a:p>
            <a:pPr algn="ctr" defTabSz="910796">
              <a:lnSpc>
                <a:spcPct val="70000"/>
              </a:lnSpc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solidFill>
                  <a:srgbClr val="A6A6A6"/>
                </a:solidFill>
              </a:rPr>
              <a:t>Gabhann</a:t>
            </a:r>
          </a:p>
        </p:txBody>
      </p:sp>
      <p:pic>
        <p:nvPicPr>
          <p:cNvPr id="203" name="droppedImage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2389147" y="5791309"/>
            <a:ext cx="982624" cy="98262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2452378" y="5486400"/>
            <a:ext cx="1052822" cy="266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>
                <a:solidFill>
                  <a:srgbClr val="A6A6A6"/>
                </a:solidFill>
              </a:rPr>
              <a:t>Geman</a:t>
            </a:r>
          </a:p>
        </p:txBody>
      </p:sp>
      <p:pic>
        <p:nvPicPr>
          <p:cNvPr id="205" name="droppedImage.png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1268965" y="5791309"/>
            <a:ext cx="967885" cy="98262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1286825" y="5457826"/>
            <a:ext cx="875110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>
                <a:solidFill>
                  <a:srgbClr val="A6A6A6"/>
                </a:solidFill>
              </a:rPr>
              <a:t>Karchin</a:t>
            </a:r>
          </a:p>
        </p:txBody>
      </p:sp>
      <p:pic>
        <p:nvPicPr>
          <p:cNvPr id="207" name="droppedImage.png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5695689" y="3641710"/>
            <a:ext cx="849760" cy="99387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5562664" y="3276600"/>
            <a:ext cx="1295336" cy="330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>
                <a:solidFill>
                  <a:srgbClr val="A6A6A6"/>
                </a:solidFill>
              </a:rPr>
              <a:t>Trayanova</a:t>
            </a:r>
          </a:p>
        </p:txBody>
      </p:sp>
      <p:pic>
        <p:nvPicPr>
          <p:cNvPr id="209" name="droppedImage.png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5715228" y="1445126"/>
            <a:ext cx="1009566" cy="1009566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5887129" y="1134194"/>
            <a:ext cx="591896" cy="30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>
                <a:solidFill>
                  <a:schemeClr val="bg1">
                    <a:lumMod val="65000"/>
                  </a:schemeClr>
                </a:solidFill>
              </a:rPr>
              <a:t>Vidal</a:t>
            </a:r>
          </a:p>
        </p:txBody>
      </p:sp>
      <p:pic>
        <p:nvPicPr>
          <p:cNvPr id="211" name="droppedImage.png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7922246" y="1450228"/>
            <a:ext cx="990011" cy="99001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7967922" y="1117648"/>
            <a:ext cx="821532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>
                <a:solidFill>
                  <a:schemeClr val="bg1">
                    <a:lumMod val="65000"/>
                  </a:schemeClr>
                </a:solidFill>
              </a:rPr>
              <a:t>Younes</a:t>
            </a:r>
          </a:p>
        </p:txBody>
      </p:sp>
      <p:pic>
        <p:nvPicPr>
          <p:cNvPr id="213" name="droppedImage.png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3405472" y="1437262"/>
            <a:ext cx="1002977" cy="1002977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3557067" y="1122250"/>
            <a:ext cx="674485" cy="300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>
                <a:solidFill>
                  <a:schemeClr val="bg1">
                    <a:lumMod val="65000"/>
                  </a:schemeClr>
                </a:solidFill>
              </a:rPr>
              <a:t>Miller</a:t>
            </a:r>
          </a:p>
        </p:txBody>
      </p:sp>
      <p:pic>
        <p:nvPicPr>
          <p:cNvPr id="215" name="droppedImage.png"/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3492299" y="3640326"/>
            <a:ext cx="933493" cy="98262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3634110" y="3324918"/>
            <a:ext cx="678657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>
                <a:solidFill>
                  <a:srgbClr val="A6A6A6"/>
                </a:solidFill>
              </a:rPr>
              <a:t>Mittal</a:t>
            </a:r>
          </a:p>
        </p:txBody>
      </p:sp>
      <p:pic>
        <p:nvPicPr>
          <p:cNvPr id="217" name="droppedImage.png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4537142" y="1438282"/>
            <a:ext cx="1006844" cy="1006844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Shape 218"/>
          <p:cNvSpPr/>
          <p:nvPr/>
        </p:nvSpPr>
        <p:spPr>
          <a:xfrm>
            <a:off x="4339872" y="1143000"/>
            <a:ext cx="1527528" cy="273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>
                <a:solidFill>
                  <a:schemeClr val="bg1">
                    <a:lumMod val="65000"/>
                  </a:schemeClr>
                </a:solidFill>
              </a:rPr>
              <a:t>Ratnanather</a:t>
            </a:r>
          </a:p>
        </p:txBody>
      </p:sp>
      <p:pic>
        <p:nvPicPr>
          <p:cNvPr id="219" name="dropped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581768" y="3638784"/>
            <a:ext cx="883813" cy="982624"/>
          </a:xfrm>
          <a:prstGeom prst="rect">
            <a:avLst/>
          </a:prstGeom>
          <a:solidFill>
            <a:srgbClr val="C0504D"/>
          </a:solidFill>
          <a:ln w="76200" cmpd="sng">
            <a:solidFill>
              <a:srgbClr val="FF0000"/>
            </a:solidFill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4495800" y="3276600"/>
            <a:ext cx="924858" cy="266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>
                <a:solidFill>
                  <a:srgbClr val="800000"/>
                </a:solidFill>
              </a:rPr>
              <a:t>Sarma</a:t>
            </a:r>
          </a:p>
        </p:txBody>
      </p:sp>
      <p:sp>
        <p:nvSpPr>
          <p:cNvPr id="221" name="Shape 221"/>
          <p:cNvSpPr/>
          <p:nvPr/>
        </p:nvSpPr>
        <p:spPr>
          <a:xfrm>
            <a:off x="2406131" y="474270"/>
            <a:ext cx="4388502" cy="59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800" b="1" i="1">
                <a:solidFill>
                  <a:srgbClr val="000B5A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solidFill>
                  <a:schemeClr val="bg1">
                    <a:lumMod val="65000"/>
                  </a:schemeClr>
                </a:solidFill>
              </a:rPr>
              <a:t>Computational Anatomical Medicine</a:t>
            </a:r>
          </a:p>
        </p:txBody>
      </p:sp>
      <p:sp>
        <p:nvSpPr>
          <p:cNvPr id="222" name="Shape 222"/>
          <p:cNvSpPr/>
          <p:nvPr/>
        </p:nvSpPr>
        <p:spPr>
          <a:xfrm>
            <a:off x="2372011" y="494357"/>
            <a:ext cx="4437650" cy="572443"/>
          </a:xfrm>
          <a:prstGeom prst="rect">
            <a:avLst/>
          </a:prstGeom>
          <a:ln w="25400">
            <a:solidFill>
              <a:srgbClr val="000B5A"/>
            </a:solidFill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320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3" name="J-Vogelstein_200x200px.png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6792563" y="1447874"/>
            <a:ext cx="997252" cy="997252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6654140" y="1092980"/>
            <a:ext cx="1249089" cy="374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>
                <a:solidFill>
                  <a:schemeClr val="bg1">
                    <a:lumMod val="65000"/>
                  </a:schemeClr>
                </a:solidFill>
              </a:rPr>
              <a:t>Vogelstein</a:t>
            </a:r>
          </a:p>
        </p:txBody>
      </p:sp>
      <p:pic>
        <p:nvPicPr>
          <p:cNvPr id="225" name="droppedImage.png"/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6958861" y="5683475"/>
            <a:ext cx="1059207" cy="997803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226"/>
          <p:cNvSpPr/>
          <p:nvPr/>
        </p:nvSpPr>
        <p:spPr>
          <a:xfrm>
            <a:off x="7100023" y="5370936"/>
            <a:ext cx="776884" cy="321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>
                <a:solidFill>
                  <a:srgbClr val="A6A6A6"/>
                </a:solidFill>
              </a:rPr>
              <a:t>Saria</a:t>
            </a:r>
          </a:p>
        </p:txBody>
      </p:sp>
      <p:pic>
        <p:nvPicPr>
          <p:cNvPr id="227" name="droppedImage.png"/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1340464" y="3632742"/>
            <a:ext cx="738962" cy="990208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914400" y="3352799"/>
            <a:ext cx="1295608" cy="274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>
                <a:solidFill>
                  <a:srgbClr val="A6A6A6"/>
                </a:solidFill>
              </a:rPr>
              <a:t>Anderson</a:t>
            </a:r>
          </a:p>
        </p:txBody>
      </p:sp>
      <p:pic>
        <p:nvPicPr>
          <p:cNvPr id="229" name="droppedImage.png"/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1256902" y="1438223"/>
            <a:ext cx="1000136" cy="1000136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1429355" y="1121520"/>
            <a:ext cx="642201" cy="2799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>
                <a:solidFill>
                  <a:schemeClr val="bg1">
                    <a:lumMod val="65000"/>
                  </a:schemeClr>
                </a:solidFill>
              </a:rPr>
              <a:t>Barta</a:t>
            </a:r>
          </a:p>
        </p:txBody>
      </p:sp>
      <p:pic>
        <p:nvPicPr>
          <p:cNvPr id="231" name="droppedImage.png"/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5829980" y="5668746"/>
            <a:ext cx="847676" cy="111610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5865376" y="5410200"/>
            <a:ext cx="992624" cy="27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>
                <a:solidFill>
                  <a:srgbClr val="A6A6A6"/>
                </a:solidFill>
              </a:rPr>
              <a:t>Epstein</a:t>
            </a:r>
          </a:p>
        </p:txBody>
      </p:sp>
      <p:pic>
        <p:nvPicPr>
          <p:cNvPr id="233" name="ardekani.jpg"/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250722" y="1452794"/>
            <a:ext cx="894959" cy="974072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176102" y="1108878"/>
            <a:ext cx="1059206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>
                <a:solidFill>
                  <a:schemeClr val="bg1">
                    <a:lumMod val="65000"/>
                  </a:schemeClr>
                </a:solidFill>
              </a:rPr>
              <a:t>Ardekani</a:t>
            </a:r>
          </a:p>
        </p:txBody>
      </p:sp>
      <p:pic>
        <p:nvPicPr>
          <p:cNvPr id="235" name="Charon.jpg"/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2424306" y="1425765"/>
            <a:ext cx="852228" cy="1012958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>
            <a:off x="2425589" y="1110710"/>
            <a:ext cx="821532" cy="294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>
                <a:solidFill>
                  <a:schemeClr val="bg1">
                    <a:lumMod val="65000"/>
                  </a:schemeClr>
                </a:solidFill>
              </a:rPr>
              <a:t>Charon</a:t>
            </a:r>
          </a:p>
        </p:txBody>
      </p:sp>
      <p:sp>
        <p:nvSpPr>
          <p:cNvPr id="237" name="Shape 237"/>
          <p:cNvSpPr/>
          <p:nvPr/>
        </p:nvSpPr>
        <p:spPr>
          <a:xfrm>
            <a:off x="6830905" y="3316565"/>
            <a:ext cx="1000126" cy="303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1800" dirty="0">
                <a:solidFill>
                  <a:srgbClr val="A6A6A6"/>
                </a:solidFill>
              </a:rPr>
              <a:t>Winslow</a:t>
            </a:r>
          </a:p>
        </p:txBody>
      </p:sp>
      <p:pic>
        <p:nvPicPr>
          <p:cNvPr id="238" name="Winslow Younger Days.jpg"/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6869235" y="3634729"/>
            <a:ext cx="931025" cy="1000852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270471" y="4754355"/>
            <a:ext cx="4203081" cy="567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800" b="1" i="1">
                <a:solidFill>
                  <a:srgbClr val="000B5A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>
                <a:solidFill>
                  <a:srgbClr val="A6A6A6"/>
                </a:solidFill>
              </a:rPr>
              <a:t>Computational Molecular Medicine</a:t>
            </a:r>
          </a:p>
        </p:txBody>
      </p:sp>
      <p:sp>
        <p:nvSpPr>
          <p:cNvPr id="240" name="Shape 240"/>
          <p:cNvSpPr/>
          <p:nvPr/>
        </p:nvSpPr>
        <p:spPr>
          <a:xfrm>
            <a:off x="284461" y="4778953"/>
            <a:ext cx="4231658" cy="548257"/>
          </a:xfrm>
          <a:prstGeom prst="rect">
            <a:avLst/>
          </a:prstGeom>
          <a:ln w="25400">
            <a:solidFill>
              <a:srgbClr val="000B5A"/>
            </a:solidFill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3200">
              <a:solidFill>
                <a:srgbClr val="A6A6A6"/>
              </a:solidFill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2150471" y="2573967"/>
            <a:ext cx="4908029" cy="600371"/>
          </a:xfrm>
          <a:prstGeom prst="rect">
            <a:avLst/>
          </a:prstGeom>
          <a:ln w="1270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800" b="1" i="1">
                <a:solidFill>
                  <a:srgbClr val="000B5A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solidFill>
                  <a:srgbClr val="800000"/>
                </a:solidFill>
              </a:rPr>
              <a:t>Computational Physiological Medicine</a:t>
            </a:r>
          </a:p>
        </p:txBody>
      </p:sp>
      <p:pic>
        <p:nvPicPr>
          <p:cNvPr id="243" name="droppedImage.tiff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2305081" y="3647701"/>
            <a:ext cx="975250" cy="97525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244"/>
          <p:cNvSpPr/>
          <p:nvPr/>
        </p:nvSpPr>
        <p:spPr>
          <a:xfrm>
            <a:off x="1981200" y="3101612"/>
            <a:ext cx="1523999" cy="589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/>
          <a:p>
            <a:pPr algn="ctr" defTabSz="910796">
              <a:lnSpc>
                <a:spcPct val="70000"/>
              </a:lnSpc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solidFill>
                  <a:srgbClr val="A6A6A6"/>
                </a:solidFill>
              </a:rPr>
              <a:t>Mac</a:t>
            </a:r>
          </a:p>
          <a:p>
            <a:pPr algn="ctr" defTabSz="910796">
              <a:lnSpc>
                <a:spcPct val="70000"/>
              </a:lnSpc>
              <a:defRPr sz="2200">
                <a:solidFill>
                  <a:srgbClr val="004479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sz="2000" dirty="0">
                <a:solidFill>
                  <a:srgbClr val="A6A6A6"/>
                </a:solidFill>
              </a:rPr>
              <a:t>Gabhann</a:t>
            </a:r>
          </a:p>
        </p:txBody>
      </p:sp>
      <p:sp>
        <p:nvSpPr>
          <p:cNvPr id="245" name="Shape 245"/>
          <p:cNvSpPr/>
          <p:nvPr/>
        </p:nvSpPr>
        <p:spPr>
          <a:xfrm>
            <a:off x="4684063" y="4771988"/>
            <a:ext cx="4203082" cy="5674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ctr"/>
          <a:lstStyle>
            <a:lvl1pPr algn="ctr" defTabSz="1295400">
              <a:defRPr sz="2800" b="1" i="1">
                <a:solidFill>
                  <a:srgbClr val="000B5A"/>
                </a:solidFill>
                <a:effectLst>
                  <a:outerShdw blurRad="114300" dist="76200" dir="1740000" rotWithShape="0">
                    <a:srgbClr val="000000">
                      <a:alpha val="40000"/>
                    </a:srgbClr>
                  </a:outerShdw>
                </a:effectLst>
                <a:uFill>
                  <a:solidFill>
                    <a:srgbClr val="004479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>
                <a:solidFill>
                  <a:srgbClr val="A6A6A6"/>
                </a:solidFill>
              </a:rPr>
              <a:t>Computational Healthcare</a:t>
            </a:r>
          </a:p>
        </p:txBody>
      </p:sp>
      <p:sp>
        <p:nvSpPr>
          <p:cNvPr id="246" name="Shape 246"/>
          <p:cNvSpPr/>
          <p:nvPr/>
        </p:nvSpPr>
        <p:spPr>
          <a:xfrm>
            <a:off x="4952725" y="4796587"/>
            <a:ext cx="3818556" cy="548257"/>
          </a:xfrm>
          <a:prstGeom prst="rect">
            <a:avLst/>
          </a:prstGeom>
          <a:ln w="25400">
            <a:solidFill>
              <a:srgbClr val="000B5A"/>
            </a:solidFill>
            <a:miter lim="400000"/>
          </a:ln>
        </p:spPr>
        <p:txBody>
          <a:bodyPr lIns="35717" tIns="35717" rIns="35717" bIns="35717" anchor="ctr"/>
          <a:lstStyle/>
          <a:p>
            <a:pPr algn="ctr" defTabSz="41075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+mj-lt"/>
                <a:ea typeface="+mj-ea"/>
                <a:cs typeface="+mj-cs"/>
                <a:sym typeface="Gill Sans"/>
              </a:defRPr>
            </a:pPr>
            <a:endParaRPr sz="3200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149810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63B13-6B7F-ED49-AF1E-60284D7A427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1272" y="152400"/>
            <a:ext cx="3843528" cy="831954"/>
          </a:xfrm>
        </p:spPr>
        <p:txBody>
          <a:bodyPr>
            <a:normAutofit/>
          </a:bodyPr>
          <a:lstStyle/>
          <a:p>
            <a:r>
              <a:rPr lang="en-US" b="1" dirty="0" smtClean="0"/>
              <a:t>Research thrusts</a:t>
            </a:r>
            <a:endParaRPr lang="en-US" b="1" dirty="0"/>
          </a:p>
        </p:txBody>
      </p:sp>
      <p:pic>
        <p:nvPicPr>
          <p:cNvPr id="14" name="Picture 13" descr="epileps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189758"/>
            <a:ext cx="2286000" cy="237284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76200" y="4419600"/>
            <a:ext cx="3429000" cy="2590800"/>
            <a:chOff x="1559858" y="457201"/>
            <a:chExt cx="9036423" cy="6601806"/>
          </a:xfrm>
        </p:grpSpPr>
        <p:pic>
          <p:nvPicPr>
            <p:cNvPr id="18" name="Picture 17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9858" y="457201"/>
              <a:ext cx="9036423" cy="610496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59858" y="5377757"/>
              <a:ext cx="6229387" cy="16812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99"/>
                  </a:solidFill>
                </a:rPr>
                <a:t>c</a:t>
              </a:r>
              <a:r>
                <a:rPr lang="en-US" sz="2400" dirty="0" smtClean="0">
                  <a:solidFill>
                    <a:srgbClr val="FFFF99"/>
                  </a:solidFill>
                </a:rPr>
                <a:t>hronic pain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72000" y="66895"/>
            <a:ext cx="3581400" cy="2219105"/>
            <a:chOff x="1131893" y="542705"/>
            <a:chExt cx="9828141" cy="593218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1893" y="542705"/>
              <a:ext cx="9828141" cy="593218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1214769" y="5084593"/>
              <a:ext cx="9099559" cy="1375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99"/>
                  </a:solidFill>
                </a:rPr>
                <a:t>b</a:t>
              </a:r>
              <a:r>
                <a:rPr lang="en-US" sz="2400" dirty="0" smtClean="0">
                  <a:solidFill>
                    <a:srgbClr val="FFFF99"/>
                  </a:solidFill>
                </a:rPr>
                <a:t>rain machine interface 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72200" y="4724400"/>
            <a:ext cx="2743200" cy="2133600"/>
            <a:chOff x="6019800" y="4648200"/>
            <a:chExt cx="2743200" cy="2133600"/>
          </a:xfrm>
        </p:grpSpPr>
        <p:pic>
          <p:nvPicPr>
            <p:cNvPr id="15" name="Picture 14" descr="sleep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4648200"/>
              <a:ext cx="2743200" cy="2057400"/>
            </a:xfrm>
            <a:prstGeom prst="rect">
              <a:avLst/>
            </a:prstGeom>
          </p:spPr>
        </p:pic>
        <p:sp>
          <p:nvSpPr>
            <p:cNvPr id="11" name="Content Placeholder 6"/>
            <p:cNvSpPr txBox="1">
              <a:spLocks/>
            </p:cNvSpPr>
            <p:nvPr/>
          </p:nvSpPr>
          <p:spPr>
            <a:xfrm>
              <a:off x="6096000" y="6248400"/>
              <a:ext cx="1295400" cy="533400"/>
            </a:xfrm>
            <a:prstGeom prst="rect">
              <a:avLst/>
            </a:prstGeom>
          </p:spPr>
          <p:txBody>
            <a:bodyPr vert="horz">
              <a:normAutofit/>
            </a:bodyPr>
            <a:lstStyle>
              <a:lvl1pPr marL="227013" indent="-227013" algn="l" rtl="0" eaLnBrk="1" latinLnBrk="0" hangingPunct="1">
                <a:spcBef>
                  <a:spcPts val="600"/>
                </a:spcBef>
                <a:buClr>
                  <a:srgbClr val="C87DC8"/>
                </a:buClr>
                <a:buSzPct val="76000"/>
                <a:buFont typeface="Arial" panose="020B0604020202020204" pitchFamily="34" charset="0"/>
                <a:buChar char="•"/>
                <a:defRPr kumimoji="0" sz="2000" kern="1200">
                  <a:solidFill>
                    <a:srgbClr val="5391AB"/>
                  </a:solidFill>
                  <a:latin typeface="+mn-lt"/>
                  <a:ea typeface="+mn-ea"/>
                  <a:cs typeface="+mn-cs"/>
                </a:defRPr>
              </a:lvl1pPr>
              <a:lvl2pPr marL="574675" indent="-174625" algn="l" rtl="0" eaLnBrk="1" latinLnBrk="0" hangingPunct="1">
                <a:spcBef>
                  <a:spcPts val="500"/>
                </a:spcBef>
                <a:buClr>
                  <a:srgbClr val="C87DC8"/>
                </a:buClr>
                <a:buSzPct val="76000"/>
                <a:buFont typeface="Arial" panose="020B0604020202020204" pitchFamily="34" charset="0"/>
                <a:buChar char="•"/>
                <a:defRPr kumimoji="0" sz="1600" kern="1200">
                  <a:solidFill>
                    <a:srgbClr val="5391AB"/>
                  </a:solidFill>
                  <a:latin typeface="+mn-lt"/>
                  <a:ea typeface="+mn-ea"/>
                  <a:cs typeface="+mn-cs"/>
                </a:defRPr>
              </a:lvl2pPr>
              <a:lvl3pPr marL="574675" indent="-174625" algn="l" rtl="0" eaLnBrk="1" latinLnBrk="0" hangingPunct="1">
                <a:spcBef>
                  <a:spcPts val="500"/>
                </a:spcBef>
                <a:buClr>
                  <a:srgbClr val="C87DC8"/>
                </a:buClr>
                <a:buSzPct val="76000"/>
                <a:buFont typeface="Arial" panose="020B0604020202020204" pitchFamily="34" charset="0"/>
                <a:buChar char="•"/>
                <a:defRPr kumimoji="0" sz="1600" kern="1200">
                  <a:solidFill>
                    <a:srgbClr val="5391AB"/>
                  </a:solidFill>
                  <a:latin typeface="+mn-lt"/>
                  <a:ea typeface="+mn-ea"/>
                  <a:cs typeface="+mn-cs"/>
                </a:defRPr>
              </a:lvl3pPr>
              <a:lvl4pPr marL="574675" indent="-174625" algn="l" rtl="0" eaLnBrk="1" latinLnBrk="0" hangingPunct="1">
                <a:spcBef>
                  <a:spcPts val="400"/>
                </a:spcBef>
                <a:buClr>
                  <a:srgbClr val="C87DC8"/>
                </a:buClr>
                <a:buSzPct val="70000"/>
                <a:buFont typeface="Arial" panose="020B0604020202020204" pitchFamily="34" charset="0"/>
                <a:buChar char="•"/>
                <a:defRPr kumimoji="0" sz="1600" kern="1200">
                  <a:solidFill>
                    <a:srgbClr val="5391AB"/>
                  </a:solidFill>
                  <a:latin typeface="+mn-lt"/>
                  <a:ea typeface="+mn-ea"/>
                  <a:cs typeface="+mn-cs"/>
                </a:defRPr>
              </a:lvl4pPr>
              <a:lvl5pPr marL="574675" indent="-174625" algn="l" rtl="0" eaLnBrk="1" latinLnBrk="0" hangingPunct="1">
                <a:spcBef>
                  <a:spcPts val="300"/>
                </a:spcBef>
                <a:buClr>
                  <a:srgbClr val="C87DC8"/>
                </a:buClr>
                <a:buSzPct val="70000"/>
                <a:buFont typeface="Arial" panose="020B0604020202020204" pitchFamily="34" charset="0"/>
                <a:buChar char="•"/>
                <a:defRPr kumimoji="0" sz="1600" kern="1200">
                  <a:solidFill>
                    <a:srgbClr val="5391AB"/>
                  </a:solidFill>
                  <a:latin typeface="+mn-lt"/>
                  <a:ea typeface="+mn-ea"/>
                  <a:cs typeface="+mn-cs"/>
                </a:defRPr>
              </a:lvl5pPr>
              <a:lvl6pPr marL="1645920" indent="-182880" algn="l" rtl="0" eaLnBrk="1" latinLnBrk="0" hangingPunct="1">
                <a:spcBef>
                  <a:spcPts val="300"/>
                </a:spcBef>
                <a:buClr>
                  <a:srgbClr val="9FB8CD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6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ts val="300"/>
                </a:spcBef>
                <a:buClr>
                  <a:srgbClr val="727CA3">
                    <a:shade val="75000"/>
                  </a:srgb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11680" indent="-182880" algn="l" rtl="0" eaLnBrk="1" latinLnBrk="0" hangingPunct="1">
                <a:spcBef>
                  <a:spcPts val="300"/>
                </a:spcBef>
                <a:buClr>
                  <a:prstClr val="white">
                    <a:shade val="50000"/>
                  </a:prstClr>
                </a:buClr>
                <a:buSzPct val="75000"/>
                <a:buFont typeface="Wingdings 3"/>
                <a:buChar char=""/>
                <a:defRPr kumimoji="0" lang="en-US" sz="1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94560" indent="-182880" algn="l" rtl="0" eaLnBrk="1" latinLnBrk="0" hangingPunct="1">
                <a:spcBef>
                  <a:spcPts val="300"/>
                </a:spcBef>
                <a:buClr>
                  <a:srgbClr val="9FB8CD"/>
                </a:buClr>
                <a:buSzPct val="75000"/>
                <a:buFont typeface="Wingdings 3"/>
                <a:buChar char=""/>
                <a:defRPr kumimoji="0" lang="en-US" sz="12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rgbClr val="FFFF00"/>
                  </a:solidFill>
                </a:rPr>
                <a:t>s</a:t>
              </a:r>
              <a:r>
                <a:rPr lang="en-US" sz="2400" dirty="0" smtClean="0">
                  <a:solidFill>
                    <a:srgbClr val="FFFF00"/>
                  </a:solidFill>
                </a:rPr>
                <a:t>leep</a:t>
              </a:r>
              <a:endParaRPr lang="en-US" sz="2400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28600" y="829236"/>
            <a:ext cx="3572435" cy="2218764"/>
            <a:chOff x="981635" y="161365"/>
            <a:chExt cx="9991165" cy="648148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635" y="161365"/>
              <a:ext cx="9991165" cy="648148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981635" y="5058486"/>
              <a:ext cx="7094967" cy="1348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FFFF99"/>
                  </a:solidFill>
                </a:rPr>
                <a:t>p</a:t>
              </a:r>
              <a:r>
                <a:rPr lang="en-US" sz="2400" dirty="0" err="1" smtClean="0">
                  <a:solidFill>
                    <a:srgbClr val="FFFF99"/>
                  </a:solidFill>
                </a:rPr>
                <a:t>arkinson’s</a:t>
              </a:r>
              <a:r>
                <a:rPr lang="en-US" sz="2400" dirty="0" smtClean="0">
                  <a:solidFill>
                    <a:srgbClr val="FFFF99"/>
                  </a:solidFill>
                </a:rPr>
                <a:t> disease</a:t>
              </a:r>
              <a:endParaRPr lang="en-US" sz="2400" dirty="0">
                <a:solidFill>
                  <a:srgbClr val="FFFF99"/>
                </a:solidFill>
              </a:endParaRPr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3581400" y="4887442"/>
            <a:ext cx="1600200" cy="533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6F60C"/>
                </a:solidFill>
              </a:rPr>
              <a:t>e</a:t>
            </a:r>
            <a:r>
              <a:rPr lang="en-US" sz="2400" dirty="0" smtClean="0">
                <a:solidFill>
                  <a:srgbClr val="F6F60C"/>
                </a:solidFill>
              </a:rPr>
              <a:t>pilepsy</a:t>
            </a:r>
            <a:endParaRPr lang="en-US" sz="2400" dirty="0">
              <a:solidFill>
                <a:srgbClr val="F6F60C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943600" y="2362200"/>
            <a:ext cx="3104072" cy="2149803"/>
            <a:chOff x="1046673" y="321004"/>
            <a:chExt cx="9420060" cy="6536995"/>
          </a:xfrm>
        </p:grpSpPr>
        <p:sp>
          <p:nvSpPr>
            <p:cNvPr id="28" name="Rectangle 27"/>
            <p:cNvSpPr/>
            <p:nvPr/>
          </p:nvSpPr>
          <p:spPr>
            <a:xfrm>
              <a:off x="1046673" y="321004"/>
              <a:ext cx="9420060" cy="653699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7"/>
            <a:srcRect t="3524" r="10293"/>
            <a:stretch/>
          </p:blipFill>
          <p:spPr>
            <a:xfrm>
              <a:off x="2442897" y="321004"/>
              <a:ext cx="6446849" cy="649588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51417" y="5404926"/>
              <a:ext cx="6540347" cy="14038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FF99"/>
                  </a:solidFill>
                </a:rPr>
                <a:t>d</a:t>
              </a:r>
              <a:r>
                <a:rPr lang="en-US" sz="2400" dirty="0" smtClean="0">
                  <a:solidFill>
                    <a:srgbClr val="FFFF99"/>
                  </a:solidFill>
                </a:rPr>
                <a:t>ecision making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94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352800" y="228600"/>
            <a:ext cx="2590800" cy="831954"/>
          </a:xfrm>
        </p:spPr>
        <p:txBody>
          <a:bodyPr/>
          <a:lstStyle/>
          <a:p>
            <a:r>
              <a:rPr lang="en-US" b="1" dirty="0" smtClean="0"/>
              <a:t>Approaches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C50AE4-BF95-48CF-938F-E7404067F21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933" y="1219200"/>
            <a:ext cx="4953000" cy="2438400"/>
          </a:xfrm>
          <a:prstGeom prst="rect">
            <a:avLst/>
          </a:prstGeom>
        </p:spPr>
        <p:txBody>
          <a:bodyPr/>
          <a:lstStyle>
            <a:lvl1pPr marL="227013" indent="-227013" algn="l" rtl="0" eaLnBrk="1" latinLnBrk="0" hangingPunct="1">
              <a:spcBef>
                <a:spcPts val="6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20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1pPr>
            <a:lvl2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2pPr>
            <a:lvl3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3pPr>
            <a:lvl4pPr marL="574675" indent="-174625" algn="l" rtl="0" eaLnBrk="1" latinLnBrk="0" hangingPunct="1">
              <a:spcBef>
                <a:spcPts val="4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4pPr>
            <a:lvl5pPr marL="574675" indent="-174625" algn="l" rtl="0" eaLnBrk="1" latinLnBrk="0" hangingPunct="1">
              <a:spcBef>
                <a:spcPts val="3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0090"/>
                </a:solidFill>
                <a:latin typeface="Times New Roman" charset="0"/>
              </a:rPr>
              <a:t>Mechanistic Models</a:t>
            </a:r>
          </a:p>
          <a:p>
            <a:pPr lvl="1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describe interacting mechanisms leading to qualitative patterns of neural spiking</a:t>
            </a:r>
          </a:p>
          <a:p>
            <a:pPr lvl="1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complicated coupled nonlinear ODEs, lots of unknown parameters </a:t>
            </a: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xploit systems theory</a:t>
            </a:r>
          </a:p>
          <a:p>
            <a:pPr marL="400050" lvl="1" indent="0">
              <a:buNone/>
            </a:pP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84667" y="66886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4" descr="Screenshot 2016-02-01 13.03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7" t="16296" r="25742" b="13185"/>
          <a:stretch>
            <a:fillRect/>
          </a:stretch>
        </p:blipFill>
        <p:spPr bwMode="auto">
          <a:xfrm>
            <a:off x="5638800" y="1219200"/>
            <a:ext cx="3099662" cy="220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868332" y="4495800"/>
            <a:ext cx="4199468" cy="1295400"/>
            <a:chOff x="511697" y="1295400"/>
            <a:chExt cx="7590067" cy="2819400"/>
          </a:xfrm>
        </p:grpSpPr>
        <p:pic>
          <p:nvPicPr>
            <p:cNvPr id="11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5" r="9499" b="59045"/>
            <a:stretch/>
          </p:blipFill>
          <p:spPr bwMode="auto">
            <a:xfrm>
              <a:off x="511697" y="1295400"/>
              <a:ext cx="7590067" cy="160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24658294"/>
                </p:ext>
              </p:extLst>
            </p:nvPr>
          </p:nvGraphicFramePr>
          <p:xfrm>
            <a:off x="1839913" y="3101975"/>
            <a:ext cx="5703887" cy="10128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3" name="Equation" r:id="rId5" imgW="2565400" imgH="457200" progId="Equation.DSMT4">
                    <p:embed/>
                  </p:oleObj>
                </mc:Choice>
                <mc:Fallback>
                  <p:oleObj name="Equation" r:id="rId5" imgW="256540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9913" y="3101975"/>
                          <a:ext cx="5703887" cy="10128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Content Placeholder 2"/>
          <p:cNvSpPr txBox="1">
            <a:spLocks/>
          </p:cNvSpPr>
          <p:nvPr/>
        </p:nvSpPr>
        <p:spPr>
          <a:xfrm>
            <a:off x="0" y="3810000"/>
            <a:ext cx="4953000" cy="2819400"/>
          </a:xfrm>
          <a:prstGeom prst="rect">
            <a:avLst/>
          </a:prstGeom>
        </p:spPr>
        <p:txBody>
          <a:bodyPr/>
          <a:lstStyle>
            <a:lvl1pPr marL="227013" indent="-227013" algn="l" rtl="0" eaLnBrk="1" latinLnBrk="0" hangingPunct="1">
              <a:spcBef>
                <a:spcPts val="6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20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1pPr>
            <a:lvl2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2pPr>
            <a:lvl3pPr marL="574675" indent="-174625" algn="l" rtl="0" eaLnBrk="1" latinLnBrk="0" hangingPunct="1">
              <a:spcBef>
                <a:spcPts val="500"/>
              </a:spcBef>
              <a:buClr>
                <a:srgbClr val="C87DC8"/>
              </a:buClr>
              <a:buSzPct val="76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3pPr>
            <a:lvl4pPr marL="574675" indent="-174625" algn="l" rtl="0" eaLnBrk="1" latinLnBrk="0" hangingPunct="1">
              <a:spcBef>
                <a:spcPts val="4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4pPr>
            <a:lvl5pPr marL="574675" indent="-174625" algn="l" rtl="0" eaLnBrk="1" latinLnBrk="0" hangingPunct="1">
              <a:spcBef>
                <a:spcPts val="300"/>
              </a:spcBef>
              <a:buClr>
                <a:srgbClr val="C87DC8"/>
              </a:buClr>
              <a:buSzPct val="70000"/>
              <a:buFont typeface="Arial" panose="020B0604020202020204" pitchFamily="34" charset="0"/>
              <a:buChar char="•"/>
              <a:defRPr kumimoji="0" sz="1600" kern="1200">
                <a:solidFill>
                  <a:srgbClr val="5391AB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None/>
            </a:pPr>
            <a:endParaRPr lang="en-US" sz="2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800" b="1" dirty="0" smtClean="0">
                <a:solidFill>
                  <a:srgbClr val="000090"/>
                </a:solidFill>
                <a:latin typeface="Times New Roman" charset="0"/>
              </a:rPr>
              <a:t>Statistical Models</a:t>
            </a:r>
          </a:p>
          <a:p>
            <a:pPr lvl="1"/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Predict timing of spikes as a function of the biological/behavioral signals represented in the brain</a:t>
            </a:r>
          </a:p>
          <a:p>
            <a:pPr lvl="1"/>
            <a:r>
              <a:rPr lang="en-US" sz="20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reat the neuron as a black box, looking for associations rather than mechanisms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03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363B13-6B7F-ED49-AF1E-60284D7A427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14" name="Picture 13" descr="epilepsy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57200"/>
            <a:ext cx="5715000" cy="5932105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2209800" y="5334000"/>
            <a:ext cx="3352800" cy="533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F6F60C"/>
                </a:solidFill>
              </a:rPr>
              <a:t>e</a:t>
            </a:r>
            <a:r>
              <a:rPr lang="en-US" sz="4400" dirty="0" smtClean="0">
                <a:solidFill>
                  <a:srgbClr val="F6F60C"/>
                </a:solidFill>
              </a:rPr>
              <a:t>pilepsy</a:t>
            </a:r>
            <a:endParaRPr lang="en-US" sz="4400" dirty="0">
              <a:solidFill>
                <a:srgbClr val="F6F6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0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272" y="381000"/>
            <a:ext cx="6434328" cy="831954"/>
          </a:xfrm>
        </p:spPr>
        <p:txBody>
          <a:bodyPr>
            <a:normAutofit/>
          </a:bodyPr>
          <a:lstStyle/>
          <a:p>
            <a:r>
              <a:rPr lang="en-US" sz="2800" b="1" dirty="0" err="1" smtClean="0"/>
              <a:t>Intractractable</a:t>
            </a:r>
            <a:r>
              <a:rPr lang="en-US" sz="2800" b="1" dirty="0" smtClean="0"/>
              <a:t> focal epilepsy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00032" y="6273904"/>
            <a:ext cx="524200" cy="365760"/>
          </a:xfrm>
        </p:spPr>
        <p:txBody>
          <a:bodyPr/>
          <a:lstStyle/>
          <a:p>
            <a:fld id="{CBC50AE4-BF95-48CF-938F-E7404067F212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4751" y="1021893"/>
            <a:ext cx="8939480" cy="1152144"/>
            <a:chOff x="84751" y="1104339"/>
            <a:chExt cx="8939480" cy="1152144"/>
          </a:xfrm>
        </p:grpSpPr>
        <p:sp>
          <p:nvSpPr>
            <p:cNvPr id="27" name="TextBox 26"/>
            <p:cNvSpPr txBox="1"/>
            <p:nvPr/>
          </p:nvSpPr>
          <p:spPr>
            <a:xfrm>
              <a:off x="2206542" y="1511879"/>
              <a:ext cx="681768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 smtClean="0">
                  <a:solidFill>
                    <a:srgbClr val="78AAB4"/>
                  </a:solidFill>
                </a:rPr>
                <a:t>people have intractable epilepsy  </a:t>
              </a:r>
              <a:endParaRPr lang="en-US" sz="2000" b="1" dirty="0">
                <a:solidFill>
                  <a:srgbClr val="78AAB4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4751" y="1104339"/>
              <a:ext cx="2041525" cy="1152144"/>
              <a:chOff x="146295" y="884883"/>
              <a:chExt cx="2041525" cy="1152144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46295" y="884883"/>
                <a:ext cx="2041525" cy="1152144"/>
              </a:xfrm>
              <a:prstGeom prst="rect">
                <a:avLst/>
              </a:prstGeom>
              <a:solidFill>
                <a:srgbClr val="304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46295" y="999290"/>
                <a:ext cx="2041525" cy="92333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5400" b="1" dirty="0" smtClean="0">
                    <a:solidFill>
                      <a:schemeClr val="bg1"/>
                    </a:solidFill>
                  </a:rPr>
                  <a:t>20M</a:t>
                </a:r>
                <a:endParaRPr lang="en-US" sz="54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5" name="TextBox 34"/>
          <p:cNvSpPr txBox="1"/>
          <p:nvPr/>
        </p:nvSpPr>
        <p:spPr>
          <a:xfrm>
            <a:off x="2206542" y="2499210"/>
            <a:ext cx="6817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solidFill>
                  <a:srgbClr val="78AAB4"/>
                </a:solidFill>
              </a:rPr>
              <a:t>Have focal intractable epilepsy (450k in US) i.e., seizure starts in the seizure onset zone (SOZ)</a:t>
            </a:r>
            <a:endParaRPr lang="en-US" sz="2000" b="1" dirty="0">
              <a:solidFill>
                <a:srgbClr val="78AAB4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4751" y="2340546"/>
            <a:ext cx="2041525" cy="1149264"/>
          </a:xfrm>
          <a:prstGeom prst="rect">
            <a:avLst/>
          </a:prstGeom>
          <a:solidFill>
            <a:srgbClr val="304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4751" y="2435711"/>
            <a:ext cx="20415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 smtClean="0">
                <a:solidFill>
                  <a:schemeClr val="bg1"/>
                </a:solidFill>
              </a:rPr>
              <a:t>10M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18441" y="5769857"/>
            <a:ext cx="680517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solidFill>
                  <a:srgbClr val="78AAB4"/>
                </a:solidFill>
              </a:rPr>
              <a:t>o</a:t>
            </a:r>
            <a:r>
              <a:rPr lang="en-US" sz="2000" b="1" dirty="0" smtClean="0">
                <a:solidFill>
                  <a:srgbClr val="78AAB4"/>
                </a:solidFill>
              </a:rPr>
              <a:t>f candidates elect surgery requiring localizing the EZ</a:t>
            </a:r>
          </a:p>
          <a:p>
            <a:pPr marL="0" lvl="1">
              <a:spcAft>
                <a:spcPts val="1200"/>
              </a:spcAft>
            </a:pPr>
            <a:r>
              <a:rPr lang="en-US" sz="2000" b="1" dirty="0" smtClean="0">
                <a:solidFill>
                  <a:srgbClr val="78AAB4"/>
                </a:solidFill>
              </a:rPr>
              <a:t>		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4751" y="5394810"/>
            <a:ext cx="2063506" cy="1152144"/>
            <a:chOff x="124314" y="3471963"/>
            <a:chExt cx="2063506" cy="1152144"/>
          </a:xfrm>
        </p:grpSpPr>
        <p:sp>
          <p:nvSpPr>
            <p:cNvPr id="47" name="Rectangle 46"/>
            <p:cNvSpPr/>
            <p:nvPr/>
          </p:nvSpPr>
          <p:spPr>
            <a:xfrm>
              <a:off x="124314" y="3471963"/>
              <a:ext cx="2063506" cy="1152144"/>
            </a:xfrm>
            <a:prstGeom prst="rect">
              <a:avLst/>
            </a:prstGeom>
            <a:solidFill>
              <a:srgbClr val="304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35305" y="3586370"/>
              <a:ext cx="2041525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5400" b="1" dirty="0" smtClean="0">
                  <a:solidFill>
                    <a:schemeClr val="bg1"/>
                  </a:solidFill>
                </a:rPr>
                <a:t>2%</a:t>
              </a:r>
              <a:endParaRPr lang="en-US" sz="5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6200" y="4099410"/>
            <a:ext cx="2063506" cy="1152144"/>
            <a:chOff x="124314" y="3471963"/>
            <a:chExt cx="2063506" cy="1152144"/>
          </a:xfrm>
        </p:grpSpPr>
        <p:sp>
          <p:nvSpPr>
            <p:cNvPr id="51" name="Rectangle 50"/>
            <p:cNvSpPr/>
            <p:nvPr/>
          </p:nvSpPr>
          <p:spPr>
            <a:xfrm>
              <a:off x="124314" y="3471963"/>
              <a:ext cx="2063506" cy="1152144"/>
            </a:xfrm>
            <a:prstGeom prst="rect">
              <a:avLst/>
            </a:prstGeom>
            <a:solidFill>
              <a:srgbClr val="304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5305" y="3663315"/>
              <a:ext cx="2041525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400" b="1" dirty="0" smtClean="0">
                  <a:solidFill>
                    <a:schemeClr val="bg1"/>
                  </a:solidFill>
                </a:rPr>
                <a:t>30-70%</a:t>
              </a:r>
              <a:endParaRPr lang="en-US" sz="4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2209797" y="4666047"/>
            <a:ext cx="680517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 smtClean="0">
                <a:solidFill>
                  <a:srgbClr val="78AAB4"/>
                </a:solidFill>
              </a:rPr>
              <a:t>Have successful surgical outcomes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3341688" y="3339790"/>
            <a:ext cx="1984376" cy="1149264"/>
            <a:chOff x="2174875" y="3968381"/>
            <a:chExt cx="1984376" cy="1149264"/>
          </a:xfrm>
        </p:grpSpPr>
        <p:grpSp>
          <p:nvGrpSpPr>
            <p:cNvPr id="62" name="Group 61"/>
            <p:cNvGrpSpPr/>
            <p:nvPr/>
          </p:nvGrpSpPr>
          <p:grpSpPr>
            <a:xfrm>
              <a:off x="2640161" y="4364928"/>
              <a:ext cx="1053804" cy="752717"/>
              <a:chOff x="7766432" y="2855868"/>
              <a:chExt cx="1583866" cy="1131333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66432" y="2855868"/>
                <a:ext cx="1583866" cy="1131333"/>
              </a:xfrm>
              <a:prstGeom prst="rect">
                <a:avLst/>
              </a:prstGeom>
            </p:spPr>
          </p:pic>
          <p:sp>
            <p:nvSpPr>
              <p:cNvPr id="73" name="Connector 7"/>
              <p:cNvSpPr/>
              <p:nvPr/>
            </p:nvSpPr>
            <p:spPr>
              <a:xfrm>
                <a:off x="8750048" y="3344019"/>
                <a:ext cx="163936" cy="177509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2174875" y="3968381"/>
              <a:ext cx="1984376" cy="298819"/>
            </a:xfrm>
            <a:prstGeom prst="rect">
              <a:avLst/>
            </a:prstGeom>
            <a:solidFill>
              <a:srgbClr val="78A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Surgical Resection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F6F60C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3249154" y="4327290"/>
              <a:ext cx="519415" cy="505141"/>
            </a:xfrm>
            <a:prstGeom prst="rect">
              <a:avLst/>
            </a:prstGeom>
          </p:spPr>
        </p:pic>
      </p:grpSp>
      <p:grpSp>
        <p:nvGrpSpPr>
          <p:cNvPr id="74" name="Group 73"/>
          <p:cNvGrpSpPr/>
          <p:nvPr/>
        </p:nvGrpSpPr>
        <p:grpSpPr>
          <a:xfrm>
            <a:off x="5932488" y="3337410"/>
            <a:ext cx="1992312" cy="1149264"/>
            <a:chOff x="4276726" y="3968381"/>
            <a:chExt cx="1992312" cy="1149264"/>
          </a:xfrm>
        </p:grpSpPr>
        <p:sp>
          <p:nvSpPr>
            <p:cNvPr id="75" name="Rectangle 74"/>
            <p:cNvSpPr/>
            <p:nvPr/>
          </p:nvSpPr>
          <p:spPr>
            <a:xfrm>
              <a:off x="4276726" y="3968381"/>
              <a:ext cx="1992312" cy="298819"/>
            </a:xfrm>
            <a:prstGeom prst="rect">
              <a:avLst/>
            </a:prstGeom>
            <a:solidFill>
              <a:srgbClr val="78A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Neuro-Stimulation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7" name="Group 76"/>
            <p:cNvGrpSpPr/>
            <p:nvPr/>
          </p:nvGrpSpPr>
          <p:grpSpPr>
            <a:xfrm>
              <a:off x="4745980" y="4364928"/>
              <a:ext cx="1053804" cy="752717"/>
              <a:chOff x="7766432" y="2855868"/>
              <a:chExt cx="1583866" cy="1131333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66432" y="2855868"/>
                <a:ext cx="1583866" cy="1131333"/>
              </a:xfrm>
              <a:prstGeom prst="rect">
                <a:avLst/>
              </a:prstGeom>
            </p:spPr>
          </p:pic>
          <p:sp>
            <p:nvSpPr>
              <p:cNvPr id="80" name="Connector 7"/>
              <p:cNvSpPr/>
              <p:nvPr/>
            </p:nvSpPr>
            <p:spPr>
              <a:xfrm>
                <a:off x="8750048" y="3344019"/>
                <a:ext cx="163936" cy="177509"/>
              </a:xfrm>
              <a:prstGeom prst="flowChartConnector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8" name="Lightning Bolt 77"/>
            <p:cNvSpPr/>
            <p:nvPr/>
          </p:nvSpPr>
          <p:spPr>
            <a:xfrm>
              <a:off x="5177209" y="4376079"/>
              <a:ext cx="287676" cy="373027"/>
            </a:xfrm>
            <a:prstGeom prst="lightningBolt">
              <a:avLst/>
            </a:prstGeom>
            <a:solidFill>
              <a:srgbClr val="FFFF00"/>
            </a:solidFill>
            <a:ln>
              <a:solidFill>
                <a:srgbClr val="304D5B"/>
              </a:solidFill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3600000"/>
              </a:lightRig>
            </a:scene3d>
            <a:sp3d extrusionH="76200" contourW="12700">
              <a:bevelT w="19050" h="25400" prst="relaxedInset"/>
              <a:bevelB w="0" h="0"/>
              <a:extrusionClr>
                <a:srgbClr val="304D5B"/>
              </a:extrusionClr>
              <a:contourClr>
                <a:srgbClr val="78AAB4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705600" y="1127610"/>
            <a:ext cx="1600200" cy="1143000"/>
            <a:chOff x="7010400" y="2743200"/>
            <a:chExt cx="1371600" cy="97971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10400" y="2743200"/>
              <a:ext cx="1371600" cy="979714"/>
            </a:xfrm>
            <a:prstGeom prst="rect">
              <a:avLst/>
            </a:prstGeom>
          </p:spPr>
        </p:pic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7848600" y="3124203"/>
              <a:ext cx="146299" cy="14629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8731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9" grpId="0" animBg="1"/>
      <p:bldP spid="44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457200"/>
            <a:ext cx="7653528" cy="831954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Localization is a highly invasive process</a:t>
            </a:r>
            <a:endParaRPr lang="en-US" sz="28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00032" y="6197704"/>
            <a:ext cx="524200" cy="365760"/>
          </a:xfrm>
        </p:spPr>
        <p:txBody>
          <a:bodyPr/>
          <a:lstStyle/>
          <a:p>
            <a:fld id="{CBC50AE4-BF95-48CF-938F-E7404067F21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-1" y="1289154"/>
            <a:ext cx="2176993" cy="2123431"/>
            <a:chOff x="0" y="1160004"/>
            <a:chExt cx="2039940" cy="2123431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r="3178"/>
            <a:stretch/>
          </p:blipFill>
          <p:spPr>
            <a:xfrm>
              <a:off x="0" y="1705286"/>
              <a:ext cx="2039940" cy="1578149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0" y="1160004"/>
              <a:ext cx="2039940" cy="550221"/>
            </a:xfrm>
            <a:prstGeom prst="rect">
              <a:avLst/>
            </a:prstGeom>
            <a:solidFill>
              <a:srgbClr val="304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Craniotomy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69567" y="1289154"/>
            <a:ext cx="2813534" cy="2123431"/>
            <a:chOff x="2169567" y="1398589"/>
            <a:chExt cx="2813534" cy="2123431"/>
          </a:xfrm>
        </p:grpSpPr>
        <p:sp>
          <p:nvSpPr>
            <p:cNvPr id="7" name="Right Arrow 6"/>
            <p:cNvSpPr/>
            <p:nvPr/>
          </p:nvSpPr>
          <p:spPr>
            <a:xfrm>
              <a:off x="2169567" y="2439623"/>
              <a:ext cx="573633" cy="586646"/>
            </a:xfrm>
            <a:prstGeom prst="rightArrow">
              <a:avLst>
                <a:gd name="adj1" fmla="val 38386"/>
                <a:gd name="adj2" fmla="val 76105"/>
              </a:avLst>
            </a:prstGeom>
            <a:solidFill>
              <a:srgbClr val="304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2754092" y="1398589"/>
              <a:ext cx="2229009" cy="2123431"/>
              <a:chOff x="2889560" y="1160004"/>
              <a:chExt cx="1972953" cy="2123431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/>
              <a:srcRect t="1425" r="10961" b="2902"/>
              <a:stretch/>
            </p:blipFill>
            <p:spPr>
              <a:xfrm>
                <a:off x="2889560" y="1710225"/>
                <a:ext cx="1972953" cy="157321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2889560" y="1160004"/>
                <a:ext cx="1972953" cy="550222"/>
              </a:xfrm>
              <a:prstGeom prst="rect">
                <a:avLst/>
              </a:prstGeom>
              <a:solidFill>
                <a:srgbClr val="304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 smtClean="0">
                    <a:solidFill>
                      <a:schemeClr val="bg1"/>
                    </a:solidFill>
                  </a:rPr>
                  <a:t>Electrode</a:t>
                </a:r>
                <a:br>
                  <a:rPr lang="en-US" sz="1600" b="1" dirty="0" smtClean="0">
                    <a:solidFill>
                      <a:schemeClr val="bg1"/>
                    </a:solidFill>
                  </a:rPr>
                </a:br>
                <a:r>
                  <a:rPr lang="en-US" sz="1600" b="1" dirty="0" smtClean="0">
                    <a:solidFill>
                      <a:schemeClr val="bg1"/>
                    </a:solidFill>
                  </a:rPr>
                  <a:t>Implantation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4976813" y="1289154"/>
            <a:ext cx="4043362" cy="2123431"/>
            <a:chOff x="4976813" y="1398589"/>
            <a:chExt cx="4043362" cy="2123431"/>
          </a:xfrm>
        </p:grpSpPr>
        <p:sp>
          <p:nvSpPr>
            <p:cNvPr id="11" name="Right Arrow 10"/>
            <p:cNvSpPr/>
            <p:nvPr/>
          </p:nvSpPr>
          <p:spPr>
            <a:xfrm>
              <a:off x="4976813" y="2439623"/>
              <a:ext cx="555315" cy="586646"/>
            </a:xfrm>
            <a:prstGeom prst="rightArrow">
              <a:avLst>
                <a:gd name="adj1" fmla="val 38386"/>
                <a:gd name="adj2" fmla="val 76105"/>
              </a:avLst>
            </a:prstGeom>
            <a:solidFill>
              <a:srgbClr val="304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611143" y="1398589"/>
              <a:ext cx="3409032" cy="2123431"/>
              <a:chOff x="5611143" y="1160004"/>
              <a:chExt cx="3409032" cy="212343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11143" y="1708025"/>
                <a:ext cx="1507569" cy="15754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35476" y="1710225"/>
                <a:ext cx="1584699" cy="1573209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0" name="Rectangle 19"/>
              <p:cNvSpPr/>
              <p:nvPr/>
            </p:nvSpPr>
            <p:spPr>
              <a:xfrm>
                <a:off x="5680075" y="1160004"/>
                <a:ext cx="3340100" cy="550222"/>
              </a:xfrm>
              <a:prstGeom prst="rect">
                <a:avLst/>
              </a:prstGeom>
              <a:solidFill>
                <a:srgbClr val="304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Monitoring</a:t>
                </a:r>
                <a:r>
                  <a:rPr lang="en-US" sz="1400" dirty="0" smtClean="0">
                    <a:solidFill>
                      <a:schemeClr val="bg1"/>
                    </a:solidFill>
                  </a:rPr>
                  <a:t> (Days/Weeks)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1" name="Group 30"/>
          <p:cNvGrpSpPr/>
          <p:nvPr/>
        </p:nvGrpSpPr>
        <p:grpSpPr>
          <a:xfrm>
            <a:off x="4976812" y="3411900"/>
            <a:ext cx="4167188" cy="2638164"/>
            <a:chOff x="4976812" y="3521335"/>
            <a:chExt cx="4167188" cy="2638164"/>
          </a:xfrm>
        </p:grpSpPr>
        <p:sp>
          <p:nvSpPr>
            <p:cNvPr id="12" name="Right Arrow 11"/>
            <p:cNvSpPr/>
            <p:nvPr/>
          </p:nvSpPr>
          <p:spPr>
            <a:xfrm rot="5400000">
              <a:off x="7134378" y="3505670"/>
              <a:ext cx="555315" cy="586646"/>
            </a:xfrm>
            <a:prstGeom prst="rightArrow">
              <a:avLst>
                <a:gd name="adj1" fmla="val 38386"/>
                <a:gd name="adj2" fmla="val 76105"/>
              </a:avLst>
            </a:prstGeom>
            <a:solidFill>
              <a:srgbClr val="304D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4976812" y="4076649"/>
              <a:ext cx="4167188" cy="2082850"/>
              <a:chOff x="4976812" y="4076649"/>
              <a:chExt cx="4167188" cy="208285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6" cstate="print"/>
              <a:srcRect t="2987" b="11016"/>
              <a:stretch/>
            </p:blipFill>
            <p:spPr>
              <a:xfrm>
                <a:off x="7098092" y="4625289"/>
                <a:ext cx="2045908" cy="153421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7" cstate="print"/>
              <a:srcRect b="14070"/>
              <a:stretch/>
            </p:blipFill>
            <p:spPr>
              <a:xfrm>
                <a:off x="4976812" y="4871288"/>
                <a:ext cx="1992313" cy="79239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4976813" y="4076649"/>
                <a:ext cx="4167187" cy="548640"/>
              </a:xfrm>
              <a:prstGeom prst="rect">
                <a:avLst/>
              </a:prstGeom>
              <a:solidFill>
                <a:srgbClr val="304D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80000"/>
                  </a:lnSpc>
                </a:pPr>
                <a:r>
                  <a:rPr lang="en-US" sz="1600" b="1" dirty="0" smtClean="0">
                    <a:solidFill>
                      <a:schemeClr val="bg1"/>
                    </a:solidFill>
                  </a:rPr>
                  <a:t>Clinical Team Attempts</a:t>
                </a:r>
                <a:br>
                  <a:rPr lang="en-US" sz="1600" b="1" dirty="0" smtClean="0">
                    <a:solidFill>
                      <a:schemeClr val="bg1"/>
                    </a:solidFill>
                  </a:rPr>
                </a:br>
                <a:r>
                  <a:rPr lang="en-US" sz="1600" b="1" dirty="0" smtClean="0">
                    <a:solidFill>
                      <a:schemeClr val="bg1"/>
                    </a:solidFill>
                  </a:rPr>
                  <a:t>to Localize Visually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9" name="Picture 28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85" t="36560" r="11641" b="50908"/>
          <a:stretch/>
        </p:blipFill>
        <p:spPr bwMode="auto">
          <a:xfrm>
            <a:off x="0" y="3967215"/>
            <a:ext cx="4862512" cy="208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roup 35"/>
          <p:cNvGrpSpPr/>
          <p:nvPr/>
        </p:nvGrpSpPr>
        <p:grpSpPr>
          <a:xfrm>
            <a:off x="2591679" y="4106793"/>
            <a:ext cx="844614" cy="1875761"/>
            <a:chOff x="2362200" y="3733800"/>
            <a:chExt cx="844614" cy="1875761"/>
          </a:xfrm>
        </p:grpSpPr>
        <p:sp>
          <p:nvSpPr>
            <p:cNvPr id="32" name="Oval 31"/>
            <p:cNvSpPr/>
            <p:nvPr/>
          </p:nvSpPr>
          <p:spPr>
            <a:xfrm>
              <a:off x="2362200" y="5073395"/>
              <a:ext cx="844614" cy="536166"/>
            </a:xfrm>
            <a:prstGeom prst="ellipse">
              <a:avLst/>
            </a:prstGeom>
            <a:noFill/>
            <a:ln w="38100" cmpd="sng">
              <a:solidFill>
                <a:srgbClr val="304D5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2362200" y="3733800"/>
              <a:ext cx="844614" cy="536166"/>
            </a:xfrm>
            <a:prstGeom prst="ellipse">
              <a:avLst/>
            </a:prstGeom>
            <a:noFill/>
            <a:ln w="38100" cmpd="sng">
              <a:solidFill>
                <a:srgbClr val="304D5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362200" y="4419600"/>
              <a:ext cx="844614" cy="536166"/>
            </a:xfrm>
            <a:prstGeom prst="ellipse">
              <a:avLst/>
            </a:prstGeom>
            <a:noFill/>
            <a:ln w="38100" cmpd="sng">
              <a:solidFill>
                <a:srgbClr val="304D5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Freeform 51"/>
          <p:cNvSpPr/>
          <p:nvPr/>
        </p:nvSpPr>
        <p:spPr>
          <a:xfrm>
            <a:off x="3657600" y="4493894"/>
            <a:ext cx="748946" cy="1133564"/>
          </a:xfrm>
          <a:custGeom>
            <a:avLst/>
            <a:gdLst>
              <a:gd name="connsiteX0" fmla="*/ 174625 w 349254"/>
              <a:gd name="connsiteY0" fmla="*/ 417489 h 528613"/>
              <a:gd name="connsiteX1" fmla="*/ 230187 w 349254"/>
              <a:gd name="connsiteY1" fmla="*/ 473051 h 528613"/>
              <a:gd name="connsiteX2" fmla="*/ 174625 w 349254"/>
              <a:gd name="connsiteY2" fmla="*/ 528613 h 528613"/>
              <a:gd name="connsiteX3" fmla="*/ 119063 w 349254"/>
              <a:gd name="connsiteY3" fmla="*/ 473051 h 528613"/>
              <a:gd name="connsiteX4" fmla="*/ 174625 w 349254"/>
              <a:gd name="connsiteY4" fmla="*/ 417489 h 528613"/>
              <a:gd name="connsiteX5" fmla="*/ 158798 w 349254"/>
              <a:gd name="connsiteY5" fmla="*/ 715 h 528613"/>
              <a:gd name="connsiteX6" fmla="*/ 298957 w 349254"/>
              <a:gd name="connsiteY6" fmla="*/ 52010 h 528613"/>
              <a:gd name="connsiteX7" fmla="*/ 335253 w 349254"/>
              <a:gd name="connsiteY7" fmla="*/ 243130 h 528613"/>
              <a:gd name="connsiteX8" fmla="*/ 269871 w 349254"/>
              <a:gd name="connsiteY8" fmla="*/ 320991 h 528613"/>
              <a:gd name="connsiteX9" fmla="*/ 224631 w 349254"/>
              <a:gd name="connsiteY9" fmla="*/ 341790 h 528613"/>
              <a:gd name="connsiteX10" fmla="*/ 224631 w 349254"/>
              <a:gd name="connsiteY10" fmla="*/ 397673 h 528613"/>
              <a:gd name="connsiteX11" fmla="*/ 124618 w 349254"/>
              <a:gd name="connsiteY11" fmla="*/ 397673 h 528613"/>
              <a:gd name="connsiteX12" fmla="*/ 124618 w 349254"/>
              <a:gd name="connsiteY12" fmla="*/ 228605 h 528613"/>
              <a:gd name="connsiteX13" fmla="*/ 184818 w 349254"/>
              <a:gd name="connsiteY13" fmla="*/ 228605 h 528613"/>
              <a:gd name="connsiteX14" fmla="*/ 205801 w 349254"/>
              <a:gd name="connsiteY14" fmla="*/ 222537 h 528613"/>
              <a:gd name="connsiteX15" fmla="*/ 227202 w 349254"/>
              <a:gd name="connsiteY15" fmla="*/ 197051 h 528613"/>
              <a:gd name="connsiteX16" fmla="*/ 215322 w 349254"/>
              <a:gd name="connsiteY16" fmla="*/ 134494 h 528613"/>
              <a:gd name="connsiteX17" fmla="*/ 152936 w 349254"/>
              <a:gd name="connsiteY17" fmla="*/ 121747 h 528613"/>
              <a:gd name="connsiteX18" fmla="*/ 117468 w 349254"/>
              <a:gd name="connsiteY18" fmla="*/ 174630 h 528613"/>
              <a:gd name="connsiteX19" fmla="*/ 0 w 349254"/>
              <a:gd name="connsiteY19" fmla="*/ 174629 h 528613"/>
              <a:gd name="connsiteX20" fmla="*/ 108359 w 349254"/>
              <a:gd name="connsiteY20" fmla="*/ 13066 h 528613"/>
              <a:gd name="connsiteX21" fmla="*/ 158798 w 349254"/>
              <a:gd name="connsiteY21" fmla="*/ 715 h 5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49254" h="528613">
                <a:moveTo>
                  <a:pt x="174625" y="417489"/>
                </a:moveTo>
                <a:cubicBezTo>
                  <a:pt x="205311" y="417489"/>
                  <a:pt x="230187" y="442365"/>
                  <a:pt x="230187" y="473051"/>
                </a:cubicBezTo>
                <a:cubicBezTo>
                  <a:pt x="230187" y="503737"/>
                  <a:pt x="205311" y="528613"/>
                  <a:pt x="174625" y="528613"/>
                </a:cubicBezTo>
                <a:cubicBezTo>
                  <a:pt x="143939" y="528613"/>
                  <a:pt x="119063" y="503737"/>
                  <a:pt x="119063" y="473051"/>
                </a:cubicBezTo>
                <a:cubicBezTo>
                  <a:pt x="119063" y="442365"/>
                  <a:pt x="143939" y="417489"/>
                  <a:pt x="174625" y="417489"/>
                </a:cubicBezTo>
                <a:close/>
                <a:moveTo>
                  <a:pt x="158798" y="715"/>
                </a:moveTo>
                <a:cubicBezTo>
                  <a:pt x="209962" y="-3936"/>
                  <a:pt x="261645" y="14177"/>
                  <a:pt x="298957" y="52010"/>
                </a:cubicBezTo>
                <a:cubicBezTo>
                  <a:pt x="348707" y="102455"/>
                  <a:pt x="363046" y="177959"/>
                  <a:pt x="335253" y="243130"/>
                </a:cubicBezTo>
                <a:cubicBezTo>
                  <a:pt x="321357" y="275716"/>
                  <a:pt x="298305" y="302488"/>
                  <a:pt x="269871" y="320991"/>
                </a:cubicBezTo>
                <a:lnTo>
                  <a:pt x="224631" y="341790"/>
                </a:lnTo>
                <a:lnTo>
                  <a:pt x="224631" y="397673"/>
                </a:lnTo>
                <a:lnTo>
                  <a:pt x="124618" y="397673"/>
                </a:lnTo>
                <a:lnTo>
                  <a:pt x="124618" y="228605"/>
                </a:lnTo>
                <a:lnTo>
                  <a:pt x="184818" y="228605"/>
                </a:lnTo>
                <a:lnTo>
                  <a:pt x="205801" y="222537"/>
                </a:lnTo>
                <a:cubicBezTo>
                  <a:pt x="215108" y="216480"/>
                  <a:pt x="222654" y="207717"/>
                  <a:pt x="227202" y="197051"/>
                </a:cubicBezTo>
                <a:cubicBezTo>
                  <a:pt x="236299" y="175719"/>
                  <a:pt x="231606" y="151005"/>
                  <a:pt x="215322" y="134494"/>
                </a:cubicBezTo>
                <a:cubicBezTo>
                  <a:pt x="199038" y="117983"/>
                  <a:pt x="174391" y="112947"/>
                  <a:pt x="152936" y="121747"/>
                </a:cubicBezTo>
                <a:cubicBezTo>
                  <a:pt x="131480" y="130547"/>
                  <a:pt x="117468" y="151439"/>
                  <a:pt x="117468" y="174630"/>
                </a:cubicBezTo>
                <a:lnTo>
                  <a:pt x="0" y="174629"/>
                </a:lnTo>
                <a:cubicBezTo>
                  <a:pt x="0" y="103779"/>
                  <a:pt x="42809" y="39952"/>
                  <a:pt x="108359" y="13066"/>
                </a:cubicBezTo>
                <a:cubicBezTo>
                  <a:pt x="124747" y="6344"/>
                  <a:pt x="141743" y="2265"/>
                  <a:pt x="158798" y="715"/>
                </a:cubicBezTo>
                <a:close/>
              </a:path>
            </a:pathLst>
          </a:custGeom>
          <a:solidFill>
            <a:srgbClr val="304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2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NEWSLIDENUMBER" val="False"/>
  <p:tag name="PREVIOUSNAME" val="C:\Users\Rajan Naik\Desktop\ez\150819 EZTrack v1200.ppt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Custom 16">
      <a:dk1>
        <a:srgbClr val="304D5B"/>
      </a:dk1>
      <a:lt1>
        <a:sysClr val="window" lastClr="FFFFFF"/>
      </a:lt1>
      <a:dk2>
        <a:srgbClr val="78AAB4"/>
      </a:dk2>
      <a:lt2>
        <a:srgbClr val="96BEC3"/>
      </a:lt2>
      <a:accent1>
        <a:srgbClr val="C87DB5"/>
      </a:accent1>
      <a:accent2>
        <a:srgbClr val="E6C8E6"/>
      </a:accent2>
      <a:accent3>
        <a:srgbClr val="304D5B"/>
      </a:accent3>
      <a:accent4>
        <a:srgbClr val="78AAB4"/>
      </a:accent4>
      <a:accent5>
        <a:srgbClr val="96BEC3"/>
      </a:accent5>
      <a:accent6>
        <a:srgbClr val="C87DB5"/>
      </a:accent6>
      <a:hlink>
        <a:srgbClr val="E6C8E6"/>
      </a:hlink>
      <a:folHlink>
        <a:srgbClr val="00000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36852</TotalTime>
  <Words>1094</Words>
  <Application>Microsoft Macintosh PowerPoint</Application>
  <PresentationFormat>On-screen Show (4:3)</PresentationFormat>
  <Paragraphs>301</Paragraphs>
  <Slides>35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Origin</vt:lpstr>
      <vt:lpstr>Equation</vt:lpstr>
      <vt:lpstr>Document</vt:lpstr>
      <vt:lpstr>Networks dynamics of the brain and the influence of the epileptic seizure onset zone</vt:lpstr>
      <vt:lpstr>PowerPoint Presentation</vt:lpstr>
      <vt:lpstr>What is computational medicine?</vt:lpstr>
      <vt:lpstr>PowerPoint Presentation</vt:lpstr>
      <vt:lpstr>Research thrusts</vt:lpstr>
      <vt:lpstr>Approaches</vt:lpstr>
      <vt:lpstr>PowerPoint Presentation</vt:lpstr>
      <vt:lpstr>Intractractable focal epilepsy</vt:lpstr>
      <vt:lpstr>Localization is a highly invasive process</vt:lpstr>
      <vt:lpstr>Outcomes…</vt:lpstr>
      <vt:lpstr>Intracranial eeg gives opportunity to study epileptic network</vt:lpstr>
      <vt:lpstr>The structure of the epileptic network </vt:lpstr>
      <vt:lpstr>Sparse correlations in non-seizure state</vt:lpstr>
      <vt:lpstr>Dense correlations in seizure state</vt:lpstr>
      <vt:lpstr>Are there more states? How and when do transitions occur? </vt:lpstr>
      <vt:lpstr>Look at principal direction of correlation matrix (graph) over time…</vt:lpstr>
      <vt:lpstr>Eigenvector centrality interpretation</vt:lpstr>
      <vt:lpstr>State (structure) detection analysis</vt:lpstr>
      <vt:lpstr> correlation matrices</vt:lpstr>
      <vt:lpstr>PowerPoint Presentation</vt:lpstr>
      <vt:lpstr>Brain state evolution diagram</vt:lpstr>
      <vt:lpstr>EEG “signature” of SOZ?</vt:lpstr>
      <vt:lpstr>Electrode signatures in 2D space</vt:lpstr>
      <vt:lpstr>Assign weight to each electrode based on signature</vt:lpstr>
      <vt:lpstr>Assign weight to each electrode</vt:lpstr>
      <vt:lpstr>EZTrack – an assistive tool for SOZ localization</vt:lpstr>
      <vt:lpstr>Patient cohort and cross-validation of EZTrack</vt:lpstr>
      <vt:lpstr>Predicting surgical outcome: compare EZMap’s ROI to Resected Region (RR)</vt:lpstr>
      <vt:lpstr>Predicting surgical outcome: compare EZMap’s ROI to Resected Region (RR)</vt:lpstr>
      <vt:lpstr>EZTrack works, with 95% accuracy in a retrospective study on 42 patients…</vt:lpstr>
      <vt:lpstr>EZTrack results</vt:lpstr>
      <vt:lpstr>Towards commercialization…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Kevin</dc:creator>
  <cp:lastModifiedBy>Sridevi Sarma</cp:lastModifiedBy>
  <cp:revision>2431</cp:revision>
  <dcterms:created xsi:type="dcterms:W3CDTF">2011-03-06T17:56:55Z</dcterms:created>
  <dcterms:modified xsi:type="dcterms:W3CDTF">2016-04-15T18:42:55Z</dcterms:modified>
</cp:coreProperties>
</file>